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entation.xml" ContentType="application/vnd.openxmlformats-officedocument.presentationml.presentation.main+xml"/>
  <Override PartName="/ppt/notesSlides/notesSlide13.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notesSlides/notesSlide6.xml" ContentType="application/vnd.openxmlformats-officedocument.presentationml.notesSlide+xml"/>
  <Override PartName="/ppt/slideLayouts/slideLayout5.xml" ContentType="application/vnd.openxmlformats-officedocument.presentationml.slideLayout+xml"/>
  <Override PartName="/ppt/notesSlides/notesSlide7.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5143500" cy="9144000"/>
  <p:embeddedFontLst>
    <p:embeddedFont>
      <p:font typeface="Gelasio" pitchFamily="2" charset="77"/>
      <p:regular r:id="rId16"/>
    </p:embeddedFont>
    <p:embeddedFont>
      <p:font typeface="Gelasio SemiBold" pitchFamily="2" charset="77"/>
      <p:regular r:id="rId17"/>
      <p:bold r:id="rId18"/>
    </p:embeddedFont>
  </p:embeddedFont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52"/>
    <p:restoredTop sz="94610"/>
  </p:normalViewPr>
  <p:slideViewPr>
    <p:cSldViewPr snapToGrid="0" snapToObjects="1">
      <p:cViewPr varScale="1">
        <p:scale>
          <a:sx n="159" d="100"/>
          <a:sy n="159" d="100"/>
        </p:scale>
        <p:origin x="184"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9298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txBody>
          <a:bodyPr/>
          <a:lstStyle/>
          <a:p>
            <a:endParaRPr lang="nb-NO"/>
          </a:p>
        </p:txBody>
      </p:sp>
      <p:sp>
        <p:nvSpPr>
          <p:cNvPr id="3" name="Shape 1"/>
          <p:cNvSpPr/>
          <p:nvPr/>
        </p:nvSpPr>
        <p:spPr>
          <a:xfrm>
            <a:off x="0" y="0"/>
            <a:ext cx="9144000" cy="5143500"/>
          </a:xfrm>
          <a:prstGeom prst="rect">
            <a:avLst/>
          </a:prstGeom>
          <a:solidFill>
            <a:srgbClr val="F9F6F0"/>
          </a:solidFill>
          <a:ln/>
        </p:spPr>
        <p:txBody>
          <a:bodyPr/>
          <a:lstStyle/>
          <a:p>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txBody>
          <a:bodyPr/>
          <a:lstStyle/>
          <a:p>
            <a:endParaRPr lang="nb-NO"/>
          </a:p>
        </p:txBody>
      </p:sp>
      <p:sp>
        <p:nvSpPr>
          <p:cNvPr id="3" name="Shape 1"/>
          <p:cNvSpPr/>
          <p:nvPr/>
        </p:nvSpPr>
        <p:spPr>
          <a:xfrm>
            <a:off x="0" y="0"/>
            <a:ext cx="9144000" cy="5143500"/>
          </a:xfrm>
          <a:prstGeom prst="rect">
            <a:avLst/>
          </a:prstGeom>
          <a:solidFill>
            <a:srgbClr val="F9F6F0"/>
          </a:solidFill>
          <a:ln/>
        </p:spPr>
        <p:txBody>
          <a:bodyPr/>
          <a:lstStyle/>
          <a:p>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txBody>
          <a:bodyPr/>
          <a:lstStyle/>
          <a:p>
            <a:endParaRPr lang="nb-NO"/>
          </a:p>
        </p:txBody>
      </p:sp>
      <p:sp>
        <p:nvSpPr>
          <p:cNvPr id="3" name="Shape 1"/>
          <p:cNvSpPr/>
          <p:nvPr/>
        </p:nvSpPr>
        <p:spPr>
          <a:xfrm>
            <a:off x="0" y="0"/>
            <a:ext cx="9144000" cy="5143500"/>
          </a:xfrm>
          <a:prstGeom prst="rect">
            <a:avLst/>
          </a:prstGeom>
          <a:solidFill>
            <a:srgbClr val="F9F6F0"/>
          </a:solidFill>
          <a:ln/>
        </p:spPr>
        <p:txBody>
          <a:bodyPr/>
          <a:lstStyle/>
          <a:p>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txBody>
          <a:bodyPr/>
          <a:lstStyle/>
          <a:p>
            <a:endParaRPr lang="nb-NO"/>
          </a:p>
        </p:txBody>
      </p:sp>
      <p:sp>
        <p:nvSpPr>
          <p:cNvPr id="3" name="Shape 1"/>
          <p:cNvSpPr/>
          <p:nvPr/>
        </p:nvSpPr>
        <p:spPr>
          <a:xfrm>
            <a:off x="0" y="0"/>
            <a:ext cx="9144000" cy="5143500"/>
          </a:xfrm>
          <a:prstGeom prst="rect">
            <a:avLst/>
          </a:prstGeom>
          <a:solidFill>
            <a:srgbClr val="F9F6F0"/>
          </a:solidFill>
          <a:ln/>
        </p:spPr>
        <p:txBody>
          <a:bodyPr/>
          <a:lstStyle/>
          <a:p>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txBody>
          <a:bodyPr/>
          <a:lstStyle/>
          <a:p>
            <a:endParaRPr lang="nb-NO"/>
          </a:p>
        </p:txBody>
      </p:sp>
      <p:sp>
        <p:nvSpPr>
          <p:cNvPr id="3" name="Shape 1"/>
          <p:cNvSpPr/>
          <p:nvPr/>
        </p:nvSpPr>
        <p:spPr>
          <a:xfrm>
            <a:off x="0" y="0"/>
            <a:ext cx="9144000" cy="5143500"/>
          </a:xfrm>
          <a:prstGeom prst="rect">
            <a:avLst/>
          </a:prstGeom>
          <a:solidFill>
            <a:srgbClr val="F9F6F0"/>
          </a:solidFill>
          <a:ln/>
        </p:spPr>
        <p:txBody>
          <a:bodyPr/>
          <a:lstStyle/>
          <a:p>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txBody>
          <a:bodyPr/>
          <a:lstStyle/>
          <a:p>
            <a:endParaRPr lang="nb-NO"/>
          </a:p>
        </p:txBody>
      </p:sp>
      <p:sp>
        <p:nvSpPr>
          <p:cNvPr id="3" name="Shape 1"/>
          <p:cNvSpPr/>
          <p:nvPr/>
        </p:nvSpPr>
        <p:spPr>
          <a:xfrm>
            <a:off x="0" y="0"/>
            <a:ext cx="9144000" cy="5143500"/>
          </a:xfrm>
          <a:prstGeom prst="rect">
            <a:avLst/>
          </a:prstGeom>
          <a:solidFill>
            <a:srgbClr val="F9F6F0"/>
          </a:solidFill>
          <a:ln/>
        </p:spPr>
        <p:txBody>
          <a:bodyPr/>
          <a:lstStyle/>
          <a:p>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txBody>
          <a:bodyPr/>
          <a:lstStyle/>
          <a:p>
            <a:endParaRPr lang="nb-NO"/>
          </a:p>
        </p:txBody>
      </p:sp>
      <p:sp>
        <p:nvSpPr>
          <p:cNvPr id="3" name="Shape 1"/>
          <p:cNvSpPr/>
          <p:nvPr/>
        </p:nvSpPr>
        <p:spPr>
          <a:xfrm>
            <a:off x="0" y="0"/>
            <a:ext cx="9144000" cy="5143500"/>
          </a:xfrm>
          <a:prstGeom prst="rect">
            <a:avLst/>
          </a:prstGeom>
          <a:solidFill>
            <a:srgbClr val="F9F6F0"/>
          </a:solidFill>
          <a:ln/>
        </p:spPr>
        <p:txBody>
          <a:bodyPr/>
          <a:lstStyle/>
          <a:p>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txBody>
          <a:bodyPr/>
          <a:lstStyle/>
          <a:p>
            <a:endParaRPr lang="nb-NO"/>
          </a:p>
        </p:txBody>
      </p:sp>
      <p:sp>
        <p:nvSpPr>
          <p:cNvPr id="3" name="Shape 1"/>
          <p:cNvSpPr/>
          <p:nvPr/>
        </p:nvSpPr>
        <p:spPr>
          <a:xfrm>
            <a:off x="0" y="0"/>
            <a:ext cx="9144000" cy="5143500"/>
          </a:xfrm>
          <a:prstGeom prst="rect">
            <a:avLst/>
          </a:prstGeom>
          <a:solidFill>
            <a:srgbClr val="F9F6F0"/>
          </a:solidFill>
          <a:ln/>
        </p:spPr>
        <p:txBody>
          <a:bodyPr/>
          <a:lstStyle/>
          <a:p>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txBody>
          <a:bodyPr/>
          <a:lstStyle/>
          <a:p>
            <a:endParaRPr lang="nb-NO"/>
          </a:p>
        </p:txBody>
      </p:sp>
      <p:sp>
        <p:nvSpPr>
          <p:cNvPr id="3" name="Shape 1"/>
          <p:cNvSpPr/>
          <p:nvPr/>
        </p:nvSpPr>
        <p:spPr>
          <a:xfrm>
            <a:off x="0" y="0"/>
            <a:ext cx="9144000" cy="5143500"/>
          </a:xfrm>
          <a:prstGeom prst="rect">
            <a:avLst/>
          </a:prstGeom>
          <a:solidFill>
            <a:srgbClr val="F9F6F0"/>
          </a:solidFill>
          <a:ln/>
        </p:spPr>
        <p:txBody>
          <a:bodyPr/>
          <a:lstStyle/>
          <a:p>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txBody>
          <a:bodyPr/>
          <a:lstStyle/>
          <a:p>
            <a:endParaRPr lang="nb-NO"/>
          </a:p>
        </p:txBody>
      </p:sp>
      <p:sp>
        <p:nvSpPr>
          <p:cNvPr id="3" name="Shape 1"/>
          <p:cNvSpPr/>
          <p:nvPr/>
        </p:nvSpPr>
        <p:spPr>
          <a:xfrm>
            <a:off x="0" y="0"/>
            <a:ext cx="9144000" cy="5143500"/>
          </a:xfrm>
          <a:prstGeom prst="rect">
            <a:avLst/>
          </a:prstGeom>
          <a:solidFill>
            <a:srgbClr val="F9F6F0"/>
          </a:solidFill>
          <a:ln/>
        </p:spPr>
        <p:txBody>
          <a:bodyPr/>
          <a:lstStyle/>
          <a:p>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txBody>
          <a:bodyPr/>
          <a:lstStyle/>
          <a:p>
            <a:endParaRPr lang="nb-NO"/>
          </a:p>
        </p:txBody>
      </p:sp>
      <p:sp>
        <p:nvSpPr>
          <p:cNvPr id="3" name="Shape 1"/>
          <p:cNvSpPr/>
          <p:nvPr/>
        </p:nvSpPr>
        <p:spPr>
          <a:xfrm>
            <a:off x="0" y="0"/>
            <a:ext cx="9144000" cy="5143500"/>
          </a:xfrm>
          <a:prstGeom prst="rect">
            <a:avLst/>
          </a:prstGeom>
          <a:solidFill>
            <a:srgbClr val="F9F6F0"/>
          </a:solidFill>
          <a:ln/>
        </p:spPr>
        <p:txBody>
          <a:bodyPr/>
          <a:lstStyle/>
          <a:p>
            <a:endParaRPr lang="nb-NO"/>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txBody>
          <a:bodyPr/>
          <a:lstStyle/>
          <a:p>
            <a:endParaRPr lang="nb-NO"/>
          </a:p>
        </p:txBody>
      </p:sp>
      <p:sp>
        <p:nvSpPr>
          <p:cNvPr id="3" name="Shape 1"/>
          <p:cNvSpPr/>
          <p:nvPr/>
        </p:nvSpPr>
        <p:spPr>
          <a:xfrm>
            <a:off x="0" y="0"/>
            <a:ext cx="9144000" cy="5143500"/>
          </a:xfrm>
          <a:prstGeom prst="rect">
            <a:avLst/>
          </a:prstGeom>
          <a:solidFill>
            <a:srgbClr val="F9F6F0"/>
          </a:solidFill>
          <a:ln/>
        </p:spPr>
        <p:txBody>
          <a:bodyPr/>
          <a:lstStyle/>
          <a:p>
            <a:endParaRPr lang="nb-NO"/>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DDCFBB"/>
          </a:solidFill>
          <a:ln/>
        </p:spPr>
        <p:txBody>
          <a:bodyPr/>
          <a:lstStyle/>
          <a:p>
            <a:endParaRPr lang="nb-NO"/>
          </a:p>
        </p:txBody>
      </p:sp>
      <p:sp>
        <p:nvSpPr>
          <p:cNvPr id="3" name="Shape 1"/>
          <p:cNvSpPr/>
          <p:nvPr/>
        </p:nvSpPr>
        <p:spPr>
          <a:xfrm>
            <a:off x="0" y="0"/>
            <a:ext cx="9144000" cy="5143500"/>
          </a:xfrm>
          <a:prstGeom prst="rect">
            <a:avLst/>
          </a:prstGeom>
          <a:solidFill>
            <a:srgbClr val="F9F6F0"/>
          </a:solidFill>
          <a:ln/>
        </p:spPr>
        <p:txBody>
          <a:bodyPr/>
          <a:lstStyle/>
          <a:p>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sv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29.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32.svg"/><Relationship Id="rId4" Type="http://schemas.openxmlformats.org/officeDocument/2006/relationships/image" Target="../media/image31.svg"/></Relationships>
</file>

<file path=ppt/slides/_rels/slide1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34.sv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96119" y="1379116"/>
            <a:ext cx="4722763" cy="1328961"/>
          </a:xfrm>
          <a:prstGeom prst="rect">
            <a:avLst/>
          </a:prstGeom>
          <a:noFill/>
          <a:ln/>
        </p:spPr>
        <p:txBody>
          <a:bodyPr wrap="square" lIns="0" tIns="0" rIns="0" bIns="0" rtlCol="0" anchor="t">
            <a:normAutofit/>
          </a:bodyPr>
          <a:lstStyle/>
          <a:p>
            <a:pPr marL="0" indent="0" algn="l">
              <a:lnSpc>
                <a:spcPct val="104000"/>
              </a:lnSpc>
              <a:buNone/>
            </a:pPr>
            <a:r>
              <a:rPr lang="en-US" sz="2750" dirty="0">
                <a:solidFill>
                  <a:srgbClr val="484237"/>
                </a:solidFill>
                <a:latin typeface="Gelasio SemiBold" pitchFamily="34" charset="0"/>
                <a:ea typeface="Gelasio SemiBold" pitchFamily="34" charset="-122"/>
                <a:cs typeface="Gelasio SemiBold" pitchFamily="34" charset="-120"/>
              </a:rPr>
              <a:t>Advancing Indigenous Maternal &amp; Newborn Health</a:t>
            </a:r>
            <a:endParaRPr lang="en-US" sz="2750" dirty="0"/>
          </a:p>
        </p:txBody>
      </p:sp>
      <p:sp>
        <p:nvSpPr>
          <p:cNvPr id="4" name="Text 1"/>
          <p:cNvSpPr/>
          <p:nvPr/>
        </p:nvSpPr>
        <p:spPr>
          <a:xfrm>
            <a:off x="496119" y="2920678"/>
            <a:ext cx="5179963" cy="226814"/>
          </a:xfrm>
          <a:prstGeom prst="rect">
            <a:avLst/>
          </a:prstGeom>
          <a:noFill/>
          <a:ln/>
        </p:spPr>
        <p:txBody>
          <a:bodyPr wrap="none" lIns="0" tIns="0" rIns="0" bIns="0" rtlCol="0" anchor="t"/>
          <a:lstStyle/>
          <a:p>
            <a:pPr marL="0" indent="0" algn="l">
              <a:lnSpc>
                <a:spcPct val="133000"/>
              </a:lnSpc>
              <a:buNone/>
            </a:pPr>
            <a:r>
              <a:rPr lang="en-US" sz="1100" dirty="0">
                <a:solidFill>
                  <a:srgbClr val="746558"/>
                </a:solidFill>
                <a:latin typeface="Gelasio" pitchFamily="34" charset="0"/>
                <a:ea typeface="Gelasio" pitchFamily="34" charset="-122"/>
                <a:cs typeface="Gelasio" pitchFamily="34" charset="-120"/>
              </a:rPr>
              <a:t>Presented at ICM Congress, Lisbon — June 2026</a:t>
            </a:r>
            <a:endParaRPr lang="en-US" sz="1100" dirty="0"/>
          </a:p>
        </p:txBody>
      </p:sp>
      <p:sp>
        <p:nvSpPr>
          <p:cNvPr id="5" name="Shape 2"/>
          <p:cNvSpPr/>
          <p:nvPr/>
        </p:nvSpPr>
        <p:spPr>
          <a:xfrm>
            <a:off x="496119" y="3306961"/>
            <a:ext cx="4722763" cy="457349"/>
          </a:xfrm>
          <a:prstGeom prst="roundRect">
            <a:avLst>
              <a:gd name="adj" fmla="val 3720"/>
            </a:avLst>
          </a:prstGeom>
          <a:noFill/>
          <a:ln w="4763">
            <a:solidFill>
              <a:srgbClr val="D3C5B6"/>
            </a:solidFill>
            <a:prstDash val="solid"/>
          </a:ln>
        </p:spPr>
        <p:txBody>
          <a:bodyPr/>
          <a:lstStyle/>
          <a:p>
            <a:endParaRPr lang="nb-NO"/>
          </a:p>
        </p:txBody>
      </p:sp>
      <p:sp>
        <p:nvSpPr>
          <p:cNvPr id="6" name="Text 3"/>
          <p:cNvSpPr/>
          <p:nvPr/>
        </p:nvSpPr>
        <p:spPr>
          <a:xfrm>
            <a:off x="585936" y="3354214"/>
            <a:ext cx="4543127" cy="362843"/>
          </a:xfrm>
          <a:prstGeom prst="rect">
            <a:avLst/>
          </a:prstGeom>
          <a:noFill/>
          <a:ln/>
        </p:spPr>
        <p:txBody>
          <a:bodyPr wrap="square" lIns="0" tIns="0" rIns="0" bIns="0" rtlCol="0" anchor="t">
            <a:noAutofit/>
          </a:bodyPr>
          <a:lstStyle/>
          <a:p>
            <a:pPr marL="0" indent="0" algn="l">
              <a:lnSpc>
                <a:spcPct val="133000"/>
              </a:lnSpc>
              <a:buNone/>
            </a:pPr>
            <a:r>
              <a:rPr lang="en-US" sz="1100" dirty="0">
                <a:solidFill>
                  <a:srgbClr val="D3C5B6"/>
                </a:solidFill>
                <a:latin typeface="Gelasio" pitchFamily="34" charset="0"/>
                <a:ea typeface="Gelasio" pitchFamily="34" charset="-122"/>
                <a:cs typeface="Gelasio" pitchFamily="34" charset="-120"/>
              </a:rPr>
              <a:t>ÁNNE HEDVIG SALMI NORDSLETTA— EXPERT REFERENCE GROUP MEMBER REPRESENTING INDIGENOUS PEOPLES &amp; MIDWIFERY PERSPECTIVE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3863132" y="395436"/>
            <a:ext cx="4163095" cy="387548"/>
          </a:xfrm>
          <a:prstGeom prst="rect">
            <a:avLst/>
          </a:prstGeom>
          <a:noFill/>
          <a:ln/>
        </p:spPr>
        <p:txBody>
          <a:bodyPr wrap="none" lIns="0" tIns="0" rIns="0" bIns="0" rtlCol="0" anchor="t"/>
          <a:lstStyle/>
          <a:p>
            <a:pPr marL="0" indent="0" algn="l">
              <a:lnSpc>
                <a:spcPct val="104000"/>
              </a:lnSpc>
              <a:buNone/>
            </a:pPr>
            <a:r>
              <a:rPr lang="en-US" sz="2400" dirty="0">
                <a:solidFill>
                  <a:srgbClr val="484237"/>
                </a:solidFill>
                <a:latin typeface="Gelasio SemiBold" pitchFamily="34" charset="0"/>
                <a:ea typeface="Gelasio SemiBold" pitchFamily="34" charset="-122"/>
                <a:cs typeface="Gelasio SemiBold" pitchFamily="34" charset="-120"/>
              </a:rPr>
              <a:t>About This Presentation</a:t>
            </a:r>
            <a:endParaRPr lang="en-US" sz="2400" dirty="0"/>
          </a:p>
        </p:txBody>
      </p:sp>
      <p:sp>
        <p:nvSpPr>
          <p:cNvPr id="4" name="Shape 1"/>
          <p:cNvSpPr/>
          <p:nvPr/>
        </p:nvSpPr>
        <p:spPr>
          <a:xfrm>
            <a:off x="3773835" y="945728"/>
            <a:ext cx="2450678" cy="3308226"/>
          </a:xfrm>
          <a:prstGeom prst="roundRect">
            <a:avLst>
              <a:gd name="adj" fmla="val 759"/>
            </a:avLst>
          </a:prstGeom>
          <a:solidFill>
            <a:srgbClr val="D3C5B6"/>
          </a:solidFill>
          <a:ln/>
        </p:spPr>
        <p:txBody>
          <a:bodyPr/>
          <a:lstStyle/>
          <a:p>
            <a:endParaRPr lang="nb-NO"/>
          </a:p>
        </p:txBody>
      </p:sp>
      <p:sp>
        <p:nvSpPr>
          <p:cNvPr id="5" name="Text 2"/>
          <p:cNvSpPr/>
          <p:nvPr/>
        </p:nvSpPr>
        <p:spPr>
          <a:xfrm>
            <a:off x="3897809" y="1054224"/>
            <a:ext cx="2007766" cy="193849"/>
          </a:xfrm>
          <a:prstGeom prst="rect">
            <a:avLst/>
          </a:prstGeom>
          <a:noFill/>
          <a:ln/>
        </p:spPr>
        <p:txBody>
          <a:bodyPr wrap="none" lIns="0" tIns="0" rIns="0" bIns="0" rtlCol="0" anchor="t"/>
          <a:lstStyle/>
          <a:p>
            <a:pPr marL="0" indent="0" algn="l">
              <a:lnSpc>
                <a:spcPct val="104000"/>
              </a:lnSpc>
              <a:buNone/>
            </a:pPr>
            <a:r>
              <a:rPr lang="en-US" sz="1200" dirty="0">
                <a:solidFill>
                  <a:srgbClr val="484237"/>
                </a:solidFill>
                <a:latin typeface="Gelasio SemiBold" pitchFamily="34" charset="0"/>
                <a:ea typeface="Gelasio SemiBold" pitchFamily="34" charset="-122"/>
                <a:cs typeface="Gelasio SemiBold" pitchFamily="34" charset="-120"/>
              </a:rPr>
              <a:t>The 2018 Fact Sheet</a:t>
            </a:r>
            <a:endParaRPr lang="en-US" sz="1200" dirty="0"/>
          </a:p>
        </p:txBody>
      </p:sp>
      <p:sp>
        <p:nvSpPr>
          <p:cNvPr id="6" name="Text 3"/>
          <p:cNvSpPr/>
          <p:nvPr/>
        </p:nvSpPr>
        <p:spPr>
          <a:xfrm>
            <a:off x="3897809" y="1356568"/>
            <a:ext cx="2202731" cy="2799755"/>
          </a:xfrm>
          <a:prstGeom prst="rect">
            <a:avLst/>
          </a:prstGeom>
          <a:noFill/>
          <a:ln/>
        </p:spPr>
        <p:txBody>
          <a:bodyPr wrap="square" lIns="0" tIns="0" rIns="0" bIns="0" rtlCol="0" anchor="t">
            <a:normAutofit/>
          </a:bodyPr>
          <a:lstStyle/>
          <a:p>
            <a:pPr marL="0" indent="0" algn="l">
              <a:lnSpc>
                <a:spcPct val="125000"/>
              </a:lnSpc>
              <a:buNone/>
            </a:pPr>
            <a:r>
              <a:rPr lang="en-US" sz="950" dirty="0">
                <a:solidFill>
                  <a:srgbClr val="000000"/>
                </a:solidFill>
                <a:latin typeface="Gelasio" pitchFamily="34" charset="0"/>
                <a:ea typeface="Gelasio" pitchFamily="34" charset="-122"/>
                <a:cs typeface="Gelasio" pitchFamily="34" charset="-120"/>
              </a:rPr>
              <a:t>Published by </a:t>
            </a:r>
            <a:r>
              <a:rPr lang="en-US" sz="950" b="1" dirty="0">
                <a:solidFill>
                  <a:srgbClr val="000000"/>
                </a:solidFill>
                <a:latin typeface="Gelasio" pitchFamily="34" charset="0"/>
                <a:ea typeface="Gelasio" pitchFamily="34" charset="-122"/>
                <a:cs typeface="Gelasio" pitchFamily="34" charset="-120"/>
              </a:rPr>
              <a:t>UNFPA, UNICEF, and UN Women</a:t>
            </a:r>
            <a:r>
              <a:rPr lang="en-US" sz="950" dirty="0">
                <a:solidFill>
                  <a:srgbClr val="000000"/>
                </a:solidFill>
                <a:latin typeface="Gelasio" pitchFamily="34" charset="0"/>
                <a:ea typeface="Gelasio" pitchFamily="34" charset="-122"/>
                <a:cs typeface="Gelasio" pitchFamily="34" charset="-120"/>
              </a:rPr>
              <a:t> following a recommendation from the </a:t>
            </a:r>
            <a:r>
              <a:rPr lang="en-US" sz="950" b="1" dirty="0">
                <a:solidFill>
                  <a:srgbClr val="000000"/>
                </a:solidFill>
                <a:latin typeface="Gelasio" pitchFamily="34" charset="0"/>
                <a:ea typeface="Gelasio" pitchFamily="34" charset="-122"/>
                <a:cs typeface="Gelasio" pitchFamily="34" charset="-120"/>
              </a:rPr>
              <a:t>UN Permanent Forum on Indigenous Issues</a:t>
            </a:r>
            <a:r>
              <a:rPr lang="en-US" sz="950" dirty="0">
                <a:solidFill>
                  <a:srgbClr val="000000"/>
                </a:solidFill>
                <a:latin typeface="Gelasio" pitchFamily="34" charset="0"/>
                <a:ea typeface="Gelasio" pitchFamily="34" charset="-122"/>
                <a:cs typeface="Gelasio" pitchFamily="34" charset="-120"/>
              </a:rPr>
              <a:t> (15th session, 2016).</a:t>
            </a:r>
            <a:endParaRPr lang="en-US" sz="950" dirty="0"/>
          </a:p>
          <a:p>
            <a:pPr marL="0" indent="0" algn="l">
              <a:lnSpc>
                <a:spcPct val="125000"/>
              </a:lnSpc>
              <a:buNone/>
            </a:pPr>
            <a:r>
              <a:rPr lang="en-US" sz="950" dirty="0">
                <a:solidFill>
                  <a:srgbClr val="000000"/>
                </a:solidFill>
                <a:latin typeface="Gelasio" pitchFamily="34" charset="0"/>
                <a:ea typeface="Gelasio" pitchFamily="34" charset="-122"/>
                <a:cs typeface="Gelasio" pitchFamily="34" charset="-120"/>
              </a:rPr>
              <a:t>It draws on survey data from </a:t>
            </a:r>
            <a:r>
              <a:rPr lang="en-US" sz="950" b="1" dirty="0">
                <a:solidFill>
                  <a:srgbClr val="000000"/>
                </a:solidFill>
                <a:latin typeface="Gelasio" pitchFamily="34" charset="0"/>
                <a:ea typeface="Gelasio" pitchFamily="34" charset="-122"/>
                <a:cs typeface="Gelasio" pitchFamily="34" charset="-120"/>
              </a:rPr>
              <a:t>16 low- and middle-income countries</a:t>
            </a:r>
            <a:r>
              <a:rPr lang="en-US" sz="950" dirty="0">
                <a:solidFill>
                  <a:srgbClr val="000000"/>
                </a:solidFill>
                <a:latin typeface="Gelasio" pitchFamily="34" charset="0"/>
                <a:ea typeface="Gelasio" pitchFamily="34" charset="-122"/>
                <a:cs typeface="Gelasio" pitchFamily="34" charset="-120"/>
              </a:rPr>
              <a:t> across three key indicators: </a:t>
            </a:r>
            <a:r>
              <a:rPr lang="en-US" sz="950" b="1" dirty="0">
                <a:solidFill>
                  <a:srgbClr val="000000"/>
                </a:solidFill>
                <a:latin typeface="Gelasio" pitchFamily="34" charset="0"/>
                <a:ea typeface="Gelasio" pitchFamily="34" charset="-122"/>
                <a:cs typeface="Gelasio" pitchFamily="34" charset="-120"/>
              </a:rPr>
              <a:t>antenatal care</a:t>
            </a:r>
            <a:r>
              <a:rPr lang="en-US" sz="950" dirty="0">
                <a:solidFill>
                  <a:srgbClr val="000000"/>
                </a:solidFill>
                <a:latin typeface="Gelasio" pitchFamily="34" charset="0"/>
                <a:ea typeface="Gelasio" pitchFamily="34" charset="-122"/>
                <a:cs typeface="Gelasio" pitchFamily="34" charset="-120"/>
              </a:rPr>
              <a:t>, </a:t>
            </a:r>
            <a:r>
              <a:rPr lang="en-US" sz="950" b="1" dirty="0">
                <a:solidFill>
                  <a:srgbClr val="000000"/>
                </a:solidFill>
                <a:latin typeface="Gelasio" pitchFamily="34" charset="0"/>
                <a:ea typeface="Gelasio" pitchFamily="34" charset="-122"/>
                <a:cs typeface="Gelasio" pitchFamily="34" charset="-120"/>
              </a:rPr>
              <a:t>skilled birth attendance</a:t>
            </a:r>
            <a:r>
              <a:rPr lang="en-US" sz="950" dirty="0">
                <a:solidFill>
                  <a:srgbClr val="000000"/>
                </a:solidFill>
                <a:latin typeface="Gelasio" pitchFamily="34" charset="0"/>
                <a:ea typeface="Gelasio" pitchFamily="34" charset="-122"/>
                <a:cs typeface="Gelasio" pitchFamily="34" charset="-120"/>
              </a:rPr>
              <a:t>, and </a:t>
            </a:r>
            <a:r>
              <a:rPr lang="en-US" sz="950" b="1" dirty="0">
                <a:solidFill>
                  <a:srgbClr val="000000"/>
                </a:solidFill>
                <a:latin typeface="Gelasio" pitchFamily="34" charset="0"/>
                <a:ea typeface="Gelasio" pitchFamily="34" charset="-122"/>
                <a:cs typeface="Gelasio" pitchFamily="34" charset="-120"/>
              </a:rPr>
              <a:t>adolescent birth rates</a:t>
            </a:r>
            <a:r>
              <a:rPr lang="en-US" sz="950" dirty="0">
                <a:solidFill>
                  <a:srgbClr val="000000"/>
                </a:solidFill>
                <a:latin typeface="Gelasio" pitchFamily="34" charset="0"/>
                <a:ea typeface="Gelasio" pitchFamily="34" charset="-122"/>
                <a:cs typeface="Gelasio" pitchFamily="34" charset="-120"/>
              </a:rPr>
              <a:t>.</a:t>
            </a:r>
            <a:endParaRPr lang="en-US" sz="950" dirty="0"/>
          </a:p>
          <a:p>
            <a:pPr marL="0" indent="0" algn="l">
              <a:lnSpc>
                <a:spcPct val="125000"/>
              </a:lnSpc>
              <a:buNone/>
            </a:pPr>
            <a:r>
              <a:rPr lang="en-US" sz="950" dirty="0">
                <a:solidFill>
                  <a:srgbClr val="000000"/>
                </a:solidFill>
                <a:latin typeface="Gelasio" pitchFamily="34" charset="0"/>
                <a:ea typeface="Gelasio" pitchFamily="34" charset="-122"/>
                <a:cs typeface="Gelasio" pitchFamily="34" charset="-120"/>
              </a:rPr>
              <a:t>It was developed in collaboration with </a:t>
            </a:r>
            <a:r>
              <a:rPr lang="en-US" sz="950" b="1" dirty="0">
                <a:solidFill>
                  <a:srgbClr val="000000"/>
                </a:solidFill>
                <a:latin typeface="Gelasio" pitchFamily="34" charset="0"/>
                <a:ea typeface="Gelasio" pitchFamily="34" charset="-122"/>
                <a:cs typeface="Gelasio" pitchFamily="34" charset="-120"/>
              </a:rPr>
              <a:t>Health Poverty Action</a:t>
            </a:r>
            <a:r>
              <a:rPr lang="en-US" sz="950" dirty="0">
                <a:solidFill>
                  <a:srgbClr val="000000"/>
                </a:solidFill>
                <a:latin typeface="Gelasio" pitchFamily="34" charset="0"/>
                <a:ea typeface="Gelasio" pitchFamily="34" charset="-122"/>
                <a:cs typeface="Gelasio" pitchFamily="34" charset="-120"/>
              </a:rPr>
              <a:t> and </a:t>
            </a:r>
            <a:r>
              <a:rPr lang="en-US" sz="950" b="1" dirty="0">
                <a:solidFill>
                  <a:srgbClr val="000000"/>
                </a:solidFill>
                <a:latin typeface="Gelasio" pitchFamily="34" charset="0"/>
                <a:ea typeface="Gelasio" pitchFamily="34" charset="-122"/>
                <a:cs typeface="Gelasio" pitchFamily="34" charset="-120"/>
              </a:rPr>
              <a:t>Minority Rights Group International</a:t>
            </a:r>
            <a:r>
              <a:rPr lang="en-US" sz="950" dirty="0">
                <a:solidFill>
                  <a:srgbClr val="000000"/>
                </a:solidFill>
                <a:latin typeface="Gelasio" pitchFamily="34" charset="0"/>
                <a:ea typeface="Gelasio" pitchFamily="34" charset="-122"/>
                <a:cs typeface="Gelasio" pitchFamily="34" charset="-120"/>
              </a:rPr>
              <a:t>.</a:t>
            </a:r>
            <a:endParaRPr lang="en-US" sz="950" dirty="0"/>
          </a:p>
        </p:txBody>
      </p:sp>
      <p:sp>
        <p:nvSpPr>
          <p:cNvPr id="7" name="Text 4"/>
          <p:cNvSpPr/>
          <p:nvPr/>
        </p:nvSpPr>
        <p:spPr>
          <a:xfrm>
            <a:off x="6442546" y="1054224"/>
            <a:ext cx="2630314" cy="193849"/>
          </a:xfrm>
          <a:prstGeom prst="rect">
            <a:avLst/>
          </a:prstGeom>
          <a:noFill/>
          <a:ln/>
        </p:spPr>
        <p:txBody>
          <a:bodyPr wrap="none" lIns="0" tIns="0" rIns="0" bIns="0" rtlCol="0" anchor="t"/>
          <a:lstStyle/>
          <a:p>
            <a:pPr marL="0" indent="0" algn="l">
              <a:lnSpc>
                <a:spcPct val="104000"/>
              </a:lnSpc>
              <a:buNone/>
            </a:pPr>
            <a:r>
              <a:rPr lang="en-US" sz="1200" dirty="0">
                <a:solidFill>
                  <a:srgbClr val="484237"/>
                </a:solidFill>
                <a:latin typeface="Gelasio SemiBold" pitchFamily="34" charset="0"/>
                <a:ea typeface="Gelasio SemiBold" pitchFamily="34" charset="-122"/>
                <a:cs typeface="Gelasio SemiBold" pitchFamily="34" charset="-120"/>
              </a:rPr>
              <a:t>My Role &amp; This Presentation</a:t>
            </a:r>
            <a:endParaRPr lang="en-US" sz="1200" dirty="0"/>
          </a:p>
        </p:txBody>
      </p:sp>
      <p:sp>
        <p:nvSpPr>
          <p:cNvPr id="8" name="Text 5"/>
          <p:cNvSpPr/>
          <p:nvPr/>
        </p:nvSpPr>
        <p:spPr>
          <a:xfrm>
            <a:off x="6442546" y="1356568"/>
            <a:ext cx="2272085" cy="2055614"/>
          </a:xfrm>
          <a:prstGeom prst="rect">
            <a:avLst/>
          </a:prstGeom>
          <a:noFill/>
          <a:ln/>
        </p:spPr>
        <p:txBody>
          <a:bodyPr wrap="square" lIns="0" tIns="0" rIns="0" bIns="0" rtlCol="0" anchor="t">
            <a:normAutofit/>
          </a:bodyPr>
          <a:lstStyle/>
          <a:p>
            <a:pPr marL="0" indent="0" algn="l">
              <a:lnSpc>
                <a:spcPct val="125000"/>
              </a:lnSpc>
              <a:buNone/>
            </a:pPr>
            <a:r>
              <a:rPr lang="en-US" sz="950" dirty="0">
                <a:solidFill>
                  <a:srgbClr val="746558"/>
                </a:solidFill>
                <a:latin typeface="Gelasio" pitchFamily="34" charset="0"/>
                <a:ea typeface="Gelasio" pitchFamily="34" charset="-122"/>
                <a:cs typeface="Gelasio" pitchFamily="34" charset="-120"/>
              </a:rPr>
              <a:t>I have served as a member of the </a:t>
            </a:r>
            <a:r>
              <a:rPr lang="en-US" sz="950" b="1" dirty="0">
                <a:solidFill>
                  <a:srgbClr val="746558"/>
                </a:solidFill>
                <a:latin typeface="Gelasio" pitchFamily="34" charset="0"/>
                <a:ea typeface="Gelasio" pitchFamily="34" charset="-122"/>
                <a:cs typeface="Gelasio" pitchFamily="34" charset="-120"/>
              </a:rPr>
              <a:t>Expert Reference Group</a:t>
            </a:r>
            <a:r>
              <a:rPr lang="en-US" sz="950" dirty="0">
                <a:solidFill>
                  <a:srgbClr val="746558"/>
                </a:solidFill>
                <a:latin typeface="Gelasio" pitchFamily="34" charset="0"/>
                <a:ea typeface="Gelasio" pitchFamily="34" charset="-122"/>
                <a:cs typeface="Gelasio" pitchFamily="34" charset="-120"/>
              </a:rPr>
              <a:t> for the forthcoming 2017–2024 report — contributing as both an </a:t>
            </a:r>
            <a:r>
              <a:rPr lang="en-US" sz="950" b="1" dirty="0">
                <a:solidFill>
                  <a:srgbClr val="746558"/>
                </a:solidFill>
                <a:latin typeface="Gelasio" pitchFamily="34" charset="0"/>
                <a:ea typeface="Gelasio" pitchFamily="34" charset="-122"/>
                <a:cs typeface="Gelasio" pitchFamily="34" charset="-120"/>
              </a:rPr>
              <a:t>Indigenous person</a:t>
            </a:r>
            <a:r>
              <a:rPr lang="en-US" sz="950" dirty="0">
                <a:solidFill>
                  <a:srgbClr val="746558"/>
                </a:solidFill>
                <a:latin typeface="Gelasio" pitchFamily="34" charset="0"/>
                <a:ea typeface="Gelasio" pitchFamily="34" charset="-122"/>
                <a:cs typeface="Gelasio" pitchFamily="34" charset="-120"/>
              </a:rPr>
              <a:t> and a </a:t>
            </a:r>
            <a:r>
              <a:rPr lang="en-US" sz="950" b="1" dirty="0">
                <a:solidFill>
                  <a:srgbClr val="746558"/>
                </a:solidFill>
                <a:latin typeface="Gelasio" pitchFamily="34" charset="0"/>
                <a:ea typeface="Gelasio" pitchFamily="34" charset="-122"/>
                <a:cs typeface="Gelasio" pitchFamily="34" charset="-120"/>
              </a:rPr>
              <a:t>midwife</a:t>
            </a:r>
            <a:r>
              <a:rPr lang="en-US" sz="950" dirty="0">
                <a:solidFill>
                  <a:srgbClr val="746558"/>
                </a:solidFill>
                <a:latin typeface="Gelasio" pitchFamily="34" charset="0"/>
                <a:ea typeface="Gelasio" pitchFamily="34" charset="-122"/>
                <a:cs typeface="Gelasio" pitchFamily="34" charset="-120"/>
              </a:rPr>
              <a:t>.</a:t>
            </a:r>
            <a:endParaRPr lang="en-US" sz="950" dirty="0"/>
          </a:p>
          <a:p>
            <a:pPr marL="0" indent="0" algn="l">
              <a:lnSpc>
                <a:spcPct val="125000"/>
              </a:lnSpc>
              <a:buNone/>
            </a:pPr>
            <a:r>
              <a:rPr lang="en-US" sz="950" dirty="0">
                <a:solidFill>
                  <a:srgbClr val="746558"/>
                </a:solidFill>
                <a:latin typeface="Gelasio" pitchFamily="34" charset="0"/>
                <a:ea typeface="Gelasio" pitchFamily="34" charset="-122"/>
                <a:cs typeface="Gelasio" pitchFamily="34" charset="-120"/>
              </a:rPr>
              <a:t>Today's presentation also draws on the </a:t>
            </a:r>
            <a:r>
              <a:rPr lang="en-US" sz="950" b="1" dirty="0">
                <a:solidFill>
                  <a:srgbClr val="746558"/>
                </a:solidFill>
                <a:latin typeface="Gelasio" pitchFamily="34" charset="0"/>
                <a:ea typeface="Gelasio" pitchFamily="34" charset="-122"/>
                <a:cs typeface="Gelasio" pitchFamily="34" charset="-120"/>
              </a:rPr>
              <a:t>2018 fact sheet</a:t>
            </a:r>
            <a:r>
              <a:rPr lang="en-US" sz="950" dirty="0">
                <a:solidFill>
                  <a:srgbClr val="746558"/>
                </a:solidFill>
                <a:latin typeface="Gelasio" pitchFamily="34" charset="0"/>
                <a:ea typeface="Gelasio" pitchFamily="34" charset="-122"/>
                <a:cs typeface="Gelasio" pitchFamily="34" charset="-120"/>
              </a:rPr>
              <a:t> as a key evidence base.</a:t>
            </a:r>
            <a:endParaRPr lang="en-US" sz="950" dirty="0"/>
          </a:p>
          <a:p>
            <a:pPr marL="0" indent="0" algn="l">
              <a:lnSpc>
                <a:spcPct val="125000"/>
              </a:lnSpc>
              <a:buNone/>
            </a:pPr>
            <a:r>
              <a:rPr lang="en-US" sz="950" dirty="0">
                <a:solidFill>
                  <a:srgbClr val="746558"/>
                </a:solidFill>
                <a:latin typeface="Gelasio" pitchFamily="34" charset="0"/>
                <a:ea typeface="Gelasio" pitchFamily="34" charset="-122"/>
                <a:cs typeface="Gelasio" pitchFamily="34" charset="-120"/>
              </a:rPr>
              <a:t>A new landmark report by </a:t>
            </a:r>
            <a:r>
              <a:rPr lang="en-US" sz="950" b="1" dirty="0">
                <a:solidFill>
                  <a:srgbClr val="746558"/>
                </a:solidFill>
                <a:latin typeface="Gelasio" pitchFamily="34" charset="0"/>
                <a:ea typeface="Gelasio" pitchFamily="34" charset="-122"/>
                <a:cs typeface="Gelasio" pitchFamily="34" charset="-120"/>
              </a:rPr>
              <a:t>UNFPA, UN Women, and UNICEF</a:t>
            </a:r>
            <a:r>
              <a:rPr lang="en-US" sz="950" dirty="0">
                <a:solidFill>
                  <a:srgbClr val="746558"/>
                </a:solidFill>
                <a:latin typeface="Gelasio" pitchFamily="34" charset="0"/>
                <a:ea typeface="Gelasio" pitchFamily="34" charset="-122"/>
                <a:cs typeface="Gelasio" pitchFamily="34" charset="-120"/>
              </a:rPr>
              <a:t> covering </a:t>
            </a:r>
            <a:r>
              <a:rPr lang="en-US" sz="950" b="1" dirty="0">
                <a:solidFill>
                  <a:srgbClr val="746558"/>
                </a:solidFill>
                <a:latin typeface="Gelasio" pitchFamily="34" charset="0"/>
                <a:ea typeface="Gelasio" pitchFamily="34" charset="-122"/>
                <a:cs typeface="Gelasio" pitchFamily="34" charset="-120"/>
              </a:rPr>
              <a:t>2017–2024</a:t>
            </a:r>
            <a:r>
              <a:rPr lang="en-US" sz="950" dirty="0">
                <a:solidFill>
                  <a:srgbClr val="746558"/>
                </a:solidFill>
                <a:latin typeface="Gelasio" pitchFamily="34" charset="0"/>
                <a:ea typeface="Gelasio" pitchFamily="34" charset="-122"/>
                <a:cs typeface="Gelasio" pitchFamily="34" charset="-120"/>
              </a:rPr>
              <a:t> is expected soon.</a:t>
            </a:r>
            <a:endParaRPr lang="en-US" sz="950" dirty="0"/>
          </a:p>
        </p:txBody>
      </p:sp>
      <p:sp>
        <p:nvSpPr>
          <p:cNvPr id="9" name="Text 6"/>
          <p:cNvSpPr/>
          <p:nvPr/>
        </p:nvSpPr>
        <p:spPr>
          <a:xfrm>
            <a:off x="3863132" y="4375993"/>
            <a:ext cx="4846737" cy="372070"/>
          </a:xfrm>
          <a:prstGeom prst="rect">
            <a:avLst/>
          </a:prstGeom>
          <a:noFill/>
          <a:ln/>
        </p:spPr>
        <p:txBody>
          <a:bodyPr wrap="square" lIns="0" tIns="0" rIns="0" bIns="0" rtlCol="0" anchor="t">
            <a:normAutofit/>
          </a:bodyPr>
          <a:lstStyle/>
          <a:p>
            <a:pPr marL="0" indent="0" algn="l">
              <a:lnSpc>
                <a:spcPct val="125000"/>
              </a:lnSpc>
              <a:buNone/>
            </a:pPr>
            <a:r>
              <a:rPr lang="en-US" sz="950" b="1" dirty="0">
                <a:solidFill>
                  <a:srgbClr val="746558"/>
                </a:solidFill>
                <a:latin typeface="Gelasio" pitchFamily="34" charset="0"/>
                <a:ea typeface="Gelasio" pitchFamily="34" charset="-122"/>
                <a:cs typeface="Gelasio" pitchFamily="34" charset="-120"/>
              </a:rPr>
              <a:t>Source:</a:t>
            </a:r>
            <a:r>
              <a:rPr lang="en-US" sz="950" dirty="0">
                <a:solidFill>
                  <a:srgbClr val="746558"/>
                </a:solidFill>
                <a:latin typeface="Gelasio" pitchFamily="34" charset="0"/>
                <a:ea typeface="Gelasio" pitchFamily="34" charset="-122"/>
                <a:cs typeface="Gelasio" pitchFamily="34" charset="-120"/>
              </a:rPr>
              <a:t> UNFPA, UNICEF, UN Women (2018). </a:t>
            </a:r>
            <a:r>
              <a:rPr lang="en-US" sz="950" i="1" dirty="0">
                <a:solidFill>
                  <a:srgbClr val="746558"/>
                </a:solidFill>
                <a:latin typeface="Gelasio" pitchFamily="34" charset="0"/>
                <a:ea typeface="Gelasio" pitchFamily="34" charset="-122"/>
                <a:cs typeface="Gelasio" pitchFamily="34" charset="-120"/>
              </a:rPr>
              <a:t>Indigenous Women's Maternal Health and Maternal Mortality — Fact Sheet.</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96119" y="614214"/>
            <a:ext cx="7770540" cy="354360"/>
          </a:xfrm>
          <a:prstGeom prst="rect">
            <a:avLst/>
          </a:prstGeom>
          <a:noFill/>
          <a:ln/>
        </p:spPr>
        <p:txBody>
          <a:bodyPr wrap="none" lIns="0" tIns="0" rIns="0" bIns="0" rtlCol="0" anchor="t"/>
          <a:lstStyle/>
          <a:p>
            <a:pPr marL="0" indent="0" algn="l">
              <a:lnSpc>
                <a:spcPct val="104000"/>
              </a:lnSpc>
              <a:buNone/>
            </a:pPr>
            <a:r>
              <a:rPr lang="en-US" sz="2200" dirty="0">
                <a:solidFill>
                  <a:srgbClr val="484237"/>
                </a:solidFill>
                <a:latin typeface="Gelasio SemiBold" pitchFamily="34" charset="0"/>
                <a:ea typeface="Gelasio SemiBold" pitchFamily="34" charset="-122"/>
                <a:cs typeface="Gelasio SemiBold" pitchFamily="34" charset="-120"/>
              </a:rPr>
              <a:t>Data Invisibility: A Fundamental Barrier to Progress</a:t>
            </a:r>
            <a:endParaRPr lang="en-US" sz="22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1831" y="1206624"/>
            <a:ext cx="2687538" cy="1013073"/>
          </a:xfrm>
          <a:prstGeom prst="rect">
            <a:avLst/>
          </a:prstGeom>
        </p:spPr>
      </p:pic>
      <p:sp>
        <p:nvSpPr>
          <p:cNvPr id="4" name="Text 1"/>
          <p:cNvSpPr/>
          <p:nvPr/>
        </p:nvSpPr>
        <p:spPr>
          <a:xfrm>
            <a:off x="666676" y="1334319"/>
            <a:ext cx="1485528" cy="177180"/>
          </a:xfrm>
          <a:prstGeom prst="rect">
            <a:avLst/>
          </a:prstGeom>
          <a:noFill/>
          <a:ln/>
        </p:spPr>
        <p:txBody>
          <a:bodyPr wrap="none" lIns="0" tIns="0" rIns="0" bIns="0" rtlCol="0" anchor="t"/>
          <a:lstStyle/>
          <a:p>
            <a:pPr marL="0" indent="0" algn="l">
              <a:lnSpc>
                <a:spcPct val="104000"/>
              </a:lnSpc>
              <a:buNone/>
            </a:pPr>
            <a:r>
              <a:rPr lang="en-US" sz="1100" dirty="0">
                <a:solidFill>
                  <a:srgbClr val="746558"/>
                </a:solidFill>
                <a:latin typeface="Gelasio SemiBold" pitchFamily="34" charset="0"/>
                <a:ea typeface="Gelasio SemiBold" pitchFamily="34" charset="-122"/>
                <a:cs typeface="Gelasio SemiBold" pitchFamily="34" charset="-120"/>
              </a:rPr>
              <a:t>Only 27 of 90 surveys</a:t>
            </a:r>
            <a:endParaRPr lang="en-US" sz="1100" dirty="0"/>
          </a:p>
        </p:txBody>
      </p:sp>
      <p:sp>
        <p:nvSpPr>
          <p:cNvPr id="5" name="Text 2"/>
          <p:cNvSpPr/>
          <p:nvPr/>
        </p:nvSpPr>
        <p:spPr>
          <a:xfrm>
            <a:off x="666676" y="1602209"/>
            <a:ext cx="2374999" cy="489793"/>
          </a:xfrm>
          <a:prstGeom prst="rect">
            <a:avLst/>
          </a:prstGeom>
          <a:noFill/>
          <a:ln/>
        </p:spPr>
        <p:txBody>
          <a:bodyPr wrap="square" lIns="0" tIns="0" rIns="0" bIns="0" rtlCol="0" anchor="t">
            <a:normAutofit/>
          </a:bodyPr>
          <a:lstStyle/>
          <a:p>
            <a:pPr marL="0" indent="0" algn="l">
              <a:lnSpc>
                <a:spcPct val="120000"/>
              </a:lnSpc>
              <a:buNone/>
            </a:pPr>
            <a:r>
              <a:rPr lang="en-US" sz="850" dirty="0">
                <a:solidFill>
                  <a:srgbClr val="746558"/>
                </a:solidFill>
                <a:latin typeface="Gelasio" pitchFamily="34" charset="0"/>
                <a:ea typeface="Gelasio" pitchFamily="34" charset="-122"/>
                <a:cs typeface="Gelasio" pitchFamily="34" charset="-120"/>
              </a:rPr>
              <a:t>A 2018 UNFPA analysis found data to identify Indigenous women in only </a:t>
            </a:r>
            <a:r>
              <a:rPr lang="en-US" sz="850" b="1" dirty="0">
                <a:solidFill>
                  <a:srgbClr val="746558"/>
                </a:solidFill>
                <a:latin typeface="Gelasio" pitchFamily="34" charset="0"/>
                <a:ea typeface="Gelasio" pitchFamily="34" charset="-122"/>
                <a:cs typeface="Gelasio" pitchFamily="34" charset="-120"/>
              </a:rPr>
              <a:t>27 out of 90</a:t>
            </a:r>
            <a:r>
              <a:rPr lang="en-US" sz="850" dirty="0">
                <a:solidFill>
                  <a:srgbClr val="746558"/>
                </a:solidFill>
                <a:latin typeface="Gelasio" pitchFamily="34" charset="0"/>
                <a:ea typeface="Gelasio" pitchFamily="34" charset="-122"/>
                <a:cs typeface="Gelasio" pitchFamily="34" charset="-120"/>
              </a:rPr>
              <a:t> surveys.</a:t>
            </a:r>
            <a:endParaRPr lang="en-US" sz="8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1831" y="2310408"/>
            <a:ext cx="2687538" cy="1176338"/>
          </a:xfrm>
          <a:prstGeom prst="rect">
            <a:avLst/>
          </a:prstGeom>
        </p:spPr>
      </p:pic>
      <p:sp>
        <p:nvSpPr>
          <p:cNvPr id="7" name="Text 3"/>
          <p:cNvSpPr/>
          <p:nvPr/>
        </p:nvSpPr>
        <p:spPr>
          <a:xfrm>
            <a:off x="666676" y="2438102"/>
            <a:ext cx="1844725" cy="177180"/>
          </a:xfrm>
          <a:prstGeom prst="rect">
            <a:avLst/>
          </a:prstGeom>
          <a:noFill/>
          <a:ln/>
        </p:spPr>
        <p:txBody>
          <a:bodyPr wrap="none" lIns="0" tIns="0" rIns="0" bIns="0" rtlCol="0" anchor="t"/>
          <a:lstStyle/>
          <a:p>
            <a:pPr marL="0" indent="0" algn="l">
              <a:lnSpc>
                <a:spcPct val="104000"/>
              </a:lnSpc>
              <a:buNone/>
            </a:pPr>
            <a:r>
              <a:rPr lang="en-US" sz="1100" dirty="0">
                <a:solidFill>
                  <a:srgbClr val="746558"/>
                </a:solidFill>
                <a:latin typeface="Gelasio SemiBold" pitchFamily="34" charset="0"/>
                <a:ea typeface="Gelasio SemiBold" pitchFamily="34" charset="-122"/>
                <a:cs typeface="Gelasio SemiBold" pitchFamily="34" charset="-120"/>
              </a:rPr>
              <a:t>Slow progress on ethnicity</a:t>
            </a:r>
            <a:endParaRPr lang="en-US" sz="1100" dirty="0"/>
          </a:p>
        </p:txBody>
      </p:sp>
      <p:sp>
        <p:nvSpPr>
          <p:cNvPr id="8" name="Text 4"/>
          <p:cNvSpPr/>
          <p:nvPr/>
        </p:nvSpPr>
        <p:spPr>
          <a:xfrm>
            <a:off x="666676" y="2705993"/>
            <a:ext cx="2374999" cy="653058"/>
          </a:xfrm>
          <a:prstGeom prst="rect">
            <a:avLst/>
          </a:prstGeom>
          <a:noFill/>
          <a:ln/>
        </p:spPr>
        <p:txBody>
          <a:bodyPr wrap="square" lIns="0" tIns="0" rIns="0" bIns="0" rtlCol="0" anchor="t">
            <a:normAutofit/>
          </a:bodyPr>
          <a:lstStyle/>
          <a:p>
            <a:pPr marL="0" indent="0" algn="l">
              <a:lnSpc>
                <a:spcPct val="120000"/>
              </a:lnSpc>
              <a:buNone/>
            </a:pPr>
            <a:r>
              <a:rPr lang="en-US" sz="850" dirty="0">
                <a:solidFill>
                  <a:srgbClr val="746558"/>
                </a:solidFill>
                <a:latin typeface="Gelasio" pitchFamily="34" charset="0"/>
                <a:ea typeface="Gelasio" pitchFamily="34" charset="-122"/>
                <a:cs typeface="Gelasio" pitchFamily="34" charset="-120"/>
              </a:rPr>
              <a:t>Surveys including ethnicity questions rose from </a:t>
            </a:r>
            <a:r>
              <a:rPr lang="en-US" sz="850" b="1" dirty="0">
                <a:solidFill>
                  <a:srgbClr val="746558"/>
                </a:solidFill>
                <a:latin typeface="Gelasio" pitchFamily="34" charset="0"/>
                <a:ea typeface="Gelasio" pitchFamily="34" charset="-122"/>
                <a:cs typeface="Gelasio" pitchFamily="34" charset="-120"/>
              </a:rPr>
              <a:t>48% (2018)</a:t>
            </a:r>
            <a:r>
              <a:rPr lang="en-US" sz="850" dirty="0">
                <a:solidFill>
                  <a:srgbClr val="746558"/>
                </a:solidFill>
                <a:latin typeface="Gelasio" pitchFamily="34" charset="0"/>
                <a:ea typeface="Gelasio" pitchFamily="34" charset="-122"/>
                <a:cs typeface="Gelasio" pitchFamily="34" charset="-120"/>
              </a:rPr>
              <a:t> to </a:t>
            </a:r>
            <a:r>
              <a:rPr lang="en-US" sz="850" b="1" dirty="0">
                <a:solidFill>
                  <a:srgbClr val="746558"/>
                </a:solidFill>
                <a:latin typeface="Gelasio" pitchFamily="34" charset="0"/>
                <a:ea typeface="Gelasio" pitchFamily="34" charset="-122"/>
                <a:cs typeface="Gelasio" pitchFamily="34" charset="-120"/>
              </a:rPr>
              <a:t>54% (2024)</a:t>
            </a:r>
            <a:r>
              <a:rPr lang="en-US" sz="850" dirty="0">
                <a:solidFill>
                  <a:srgbClr val="746558"/>
                </a:solidFill>
                <a:latin typeface="Gelasio" pitchFamily="34" charset="0"/>
                <a:ea typeface="Gelasio" pitchFamily="34" charset="-122"/>
                <a:cs typeface="Gelasio" pitchFamily="34" charset="-120"/>
              </a:rPr>
              <a:t> — but answers are often incomplete or not meaningful.</a:t>
            </a:r>
            <a:endParaRPr lang="en-US" sz="8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1831" y="3577456"/>
            <a:ext cx="2687538" cy="849809"/>
          </a:xfrm>
          <a:prstGeom prst="rect">
            <a:avLst/>
          </a:prstGeom>
        </p:spPr>
      </p:pic>
      <p:sp>
        <p:nvSpPr>
          <p:cNvPr id="10" name="Text 5"/>
          <p:cNvSpPr/>
          <p:nvPr/>
        </p:nvSpPr>
        <p:spPr>
          <a:xfrm>
            <a:off x="666676" y="3705151"/>
            <a:ext cx="1417662" cy="177180"/>
          </a:xfrm>
          <a:prstGeom prst="rect">
            <a:avLst/>
          </a:prstGeom>
          <a:noFill/>
          <a:ln/>
        </p:spPr>
        <p:txBody>
          <a:bodyPr wrap="none" lIns="0" tIns="0" rIns="0" bIns="0" rtlCol="0" anchor="t"/>
          <a:lstStyle/>
          <a:p>
            <a:pPr marL="0" indent="0" algn="l">
              <a:lnSpc>
                <a:spcPct val="104000"/>
              </a:lnSpc>
              <a:buNone/>
            </a:pPr>
            <a:r>
              <a:rPr lang="en-US" sz="1100" dirty="0">
                <a:solidFill>
                  <a:srgbClr val="746558"/>
                </a:solidFill>
                <a:latin typeface="Gelasio SemiBold" pitchFamily="34" charset="0"/>
                <a:ea typeface="Gelasio SemiBold" pitchFamily="34" charset="-122"/>
                <a:cs typeface="Gelasio SemiBold" pitchFamily="34" charset="-120"/>
              </a:rPr>
              <a:t>Policy invisibility</a:t>
            </a:r>
            <a:endParaRPr lang="en-US" sz="1100" dirty="0"/>
          </a:p>
        </p:txBody>
      </p:sp>
      <p:sp>
        <p:nvSpPr>
          <p:cNvPr id="11" name="Text 6"/>
          <p:cNvSpPr/>
          <p:nvPr/>
        </p:nvSpPr>
        <p:spPr>
          <a:xfrm>
            <a:off x="666676" y="3973041"/>
            <a:ext cx="2374999" cy="326529"/>
          </a:xfrm>
          <a:prstGeom prst="rect">
            <a:avLst/>
          </a:prstGeom>
          <a:noFill/>
          <a:ln/>
        </p:spPr>
        <p:txBody>
          <a:bodyPr wrap="square" lIns="0" tIns="0" rIns="0" bIns="0" rtlCol="0" anchor="t">
            <a:normAutofit/>
          </a:bodyPr>
          <a:lstStyle/>
          <a:p>
            <a:pPr marL="0" indent="0" algn="l">
              <a:lnSpc>
                <a:spcPct val="120000"/>
              </a:lnSpc>
              <a:buNone/>
            </a:pPr>
            <a:r>
              <a:rPr lang="en-US" sz="850" dirty="0">
                <a:solidFill>
                  <a:srgbClr val="746558"/>
                </a:solidFill>
                <a:latin typeface="Gelasio" pitchFamily="34" charset="0"/>
                <a:ea typeface="Gelasio" pitchFamily="34" charset="-122"/>
                <a:cs typeface="Gelasio" pitchFamily="34" charset="-120"/>
              </a:rPr>
              <a:t>Information gaps translate directly into policy invisibility and risks of not reaching all groups</a:t>
            </a:r>
            <a:endParaRPr lang="en-US" sz="850" dirty="0"/>
          </a:p>
        </p:txBody>
      </p:sp>
      <p:sp>
        <p:nvSpPr>
          <p:cNvPr id="12" name="Shape 7"/>
          <p:cNvSpPr/>
          <p:nvPr/>
        </p:nvSpPr>
        <p:spPr>
          <a:xfrm>
            <a:off x="3450803" y="2189634"/>
            <a:ext cx="5201766" cy="583927"/>
          </a:xfrm>
          <a:prstGeom prst="roundRect">
            <a:avLst>
              <a:gd name="adj" fmla="val 2913"/>
            </a:avLst>
          </a:prstGeom>
          <a:solidFill>
            <a:srgbClr val="E2D9CF"/>
          </a:solidFill>
          <a:ln/>
        </p:spPr>
        <p:txBody>
          <a:bodyPr/>
          <a:lstStyle/>
          <a:p>
            <a:endParaRPr lang="nb-NO"/>
          </a:p>
        </p:txBody>
      </p:sp>
      <p:pic>
        <p:nvPicPr>
          <p:cNvPr id="13" name="Image 3" descr="preencoded.png"/>
          <p:cNvPicPr>
            <a:picLocks noChangeAspect="1"/>
          </p:cNvPicPr>
          <p:nvPr/>
        </p:nvPicPr>
        <p:blipFill>
          <a:blip r:embed="rId6"/>
          <a:stretch>
            <a:fillRect/>
          </a:stretch>
        </p:blipFill>
        <p:spPr>
          <a:xfrm>
            <a:off x="3564210" y="2346424"/>
            <a:ext cx="141759" cy="113407"/>
          </a:xfrm>
          <a:prstGeom prst="rect">
            <a:avLst/>
          </a:prstGeom>
        </p:spPr>
      </p:pic>
      <p:sp>
        <p:nvSpPr>
          <p:cNvPr id="14" name="Text 8"/>
          <p:cNvSpPr/>
          <p:nvPr/>
        </p:nvSpPr>
        <p:spPr>
          <a:xfrm>
            <a:off x="3819376" y="2308696"/>
            <a:ext cx="4719786" cy="326529"/>
          </a:xfrm>
          <a:prstGeom prst="rect">
            <a:avLst/>
          </a:prstGeom>
          <a:noFill/>
          <a:ln/>
        </p:spPr>
        <p:txBody>
          <a:bodyPr wrap="square" lIns="0" tIns="0" rIns="0" bIns="0" rtlCol="0" anchor="t">
            <a:normAutofit/>
          </a:bodyPr>
          <a:lstStyle/>
          <a:p>
            <a:pPr marL="0" indent="0" algn="l">
              <a:lnSpc>
                <a:spcPct val="120000"/>
              </a:lnSpc>
              <a:buNone/>
            </a:pPr>
            <a:r>
              <a:rPr lang="en-US" sz="850" b="1" dirty="0">
                <a:solidFill>
                  <a:srgbClr val="000000"/>
                </a:solidFill>
                <a:latin typeface="Gelasio" pitchFamily="34" charset="0"/>
                <a:ea typeface="Gelasio" pitchFamily="34" charset="-122"/>
                <a:cs typeface="Gelasio" pitchFamily="34" charset="-120"/>
              </a:rPr>
              <a:t>Watch this space!</a:t>
            </a:r>
            <a:r>
              <a:rPr lang="en-US" sz="850" dirty="0">
                <a:solidFill>
                  <a:srgbClr val="000000"/>
                </a:solidFill>
                <a:latin typeface="Gelasio" pitchFamily="34" charset="0"/>
                <a:ea typeface="Gelasio" pitchFamily="34" charset="-122"/>
                <a:cs typeface="Gelasio" pitchFamily="34" charset="-120"/>
              </a:rPr>
              <a:t> A forthcoming publication by UNFPA, UN Women, and UNICEF with results from 2017–2024 will be available soon.</a:t>
            </a:r>
            <a:endParaRPr lang="en-US" sz="850" dirty="0"/>
          </a:p>
        </p:txBody>
      </p:sp>
      <p:pic>
        <p:nvPicPr>
          <p:cNvPr id="15" name="Image 4" descr="preencoded.png"/>
          <p:cNvPicPr>
            <a:picLocks noChangeAspect="1"/>
          </p:cNvPicPr>
          <p:nvPr/>
        </p:nvPicPr>
        <p:blipFill>
          <a:blip r:embed="rId7"/>
          <a:stretch>
            <a:fillRect/>
          </a:stretch>
        </p:blipFill>
        <p:spPr>
          <a:xfrm>
            <a:off x="4389313" y="2984078"/>
            <a:ext cx="888876" cy="453628"/>
          </a:xfrm>
          <a:prstGeom prst="rect">
            <a:avLst/>
          </a:prstGeom>
        </p:spPr>
      </p:pic>
      <p:pic>
        <p:nvPicPr>
          <p:cNvPr id="16" name="Image 5" descr="preencoded.png"/>
          <p:cNvPicPr>
            <a:picLocks noChangeAspect="1"/>
          </p:cNvPicPr>
          <p:nvPr/>
        </p:nvPicPr>
        <p:blipFill>
          <a:blip r:embed="rId8"/>
          <a:stretch>
            <a:fillRect/>
          </a:stretch>
        </p:blipFill>
        <p:spPr>
          <a:xfrm>
            <a:off x="5368900" y="2984078"/>
            <a:ext cx="1426443" cy="453628"/>
          </a:xfrm>
          <a:prstGeom prst="rect">
            <a:avLst/>
          </a:prstGeom>
        </p:spPr>
      </p:pic>
      <p:pic>
        <p:nvPicPr>
          <p:cNvPr id="17" name="Image 6" descr="preencoded.png"/>
          <p:cNvPicPr>
            <a:picLocks noChangeAspect="1"/>
          </p:cNvPicPr>
          <p:nvPr/>
        </p:nvPicPr>
        <p:blipFill>
          <a:blip r:embed="rId9"/>
          <a:stretch>
            <a:fillRect/>
          </a:stretch>
        </p:blipFill>
        <p:spPr>
          <a:xfrm>
            <a:off x="6886054" y="2984078"/>
            <a:ext cx="827931" cy="45362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96119" y="504602"/>
            <a:ext cx="3824139" cy="420886"/>
          </a:xfrm>
          <a:prstGeom prst="rect">
            <a:avLst/>
          </a:prstGeom>
          <a:noFill/>
          <a:ln/>
        </p:spPr>
        <p:txBody>
          <a:bodyPr wrap="none" lIns="0" tIns="0" rIns="0" bIns="0" rtlCol="0" anchor="t"/>
          <a:lstStyle/>
          <a:p>
            <a:pPr marL="0" indent="0" algn="l">
              <a:lnSpc>
                <a:spcPct val="104000"/>
              </a:lnSpc>
              <a:buNone/>
            </a:pPr>
            <a:r>
              <a:rPr lang="en-US" sz="2650" dirty="0">
                <a:solidFill>
                  <a:srgbClr val="484237"/>
                </a:solidFill>
                <a:latin typeface="Gelasio SemiBold" pitchFamily="34" charset="0"/>
                <a:ea typeface="Gelasio SemiBold" pitchFamily="34" charset="-122"/>
                <a:cs typeface="Gelasio SemiBold" pitchFamily="34" charset="-120"/>
              </a:rPr>
              <a:t>Disparities Globally</a:t>
            </a:r>
            <a:endParaRPr lang="en-US" sz="2650" dirty="0"/>
          </a:p>
        </p:txBody>
      </p:sp>
      <p:sp>
        <p:nvSpPr>
          <p:cNvPr id="3" name="Shape 1"/>
          <p:cNvSpPr/>
          <p:nvPr/>
        </p:nvSpPr>
        <p:spPr>
          <a:xfrm>
            <a:off x="496119" y="1261318"/>
            <a:ext cx="2639467" cy="1657871"/>
          </a:xfrm>
          <a:prstGeom prst="roundRect">
            <a:avLst>
              <a:gd name="adj" fmla="val 1219"/>
            </a:avLst>
          </a:prstGeom>
          <a:solidFill>
            <a:srgbClr val="EEE8DD"/>
          </a:solidFill>
          <a:ln/>
        </p:spPr>
        <p:txBody>
          <a:bodyPr/>
          <a:lstStyle/>
          <a:p>
            <a:endParaRPr lang="nb-NO"/>
          </a:p>
        </p:txBody>
      </p:sp>
      <p:sp>
        <p:nvSpPr>
          <p:cNvPr id="4" name="Text 2"/>
          <p:cNvSpPr/>
          <p:nvPr/>
        </p:nvSpPr>
        <p:spPr>
          <a:xfrm>
            <a:off x="630734" y="1395933"/>
            <a:ext cx="1683469" cy="210369"/>
          </a:xfrm>
          <a:prstGeom prst="rect">
            <a:avLst/>
          </a:prstGeom>
          <a:noFill/>
          <a:ln/>
        </p:spPr>
        <p:txBody>
          <a:bodyPr wrap="none" lIns="0" tIns="0" rIns="0" bIns="0" rtlCol="0" anchor="t"/>
          <a:lstStyle/>
          <a:p>
            <a:pPr marL="0" indent="0" algn="l">
              <a:lnSpc>
                <a:spcPct val="104000"/>
              </a:lnSpc>
              <a:buNone/>
            </a:pPr>
            <a:r>
              <a:rPr lang="en-US" sz="1300" dirty="0">
                <a:solidFill>
                  <a:srgbClr val="746558"/>
                </a:solidFill>
                <a:latin typeface="Gelasio SemiBold" pitchFamily="34" charset="0"/>
                <a:ea typeface="Gelasio SemiBold" pitchFamily="34" charset="-122"/>
                <a:cs typeface="Gelasio SemiBold" pitchFamily="34" charset="-120"/>
              </a:rPr>
              <a:t>Lower SRH access</a:t>
            </a:r>
            <a:endParaRPr lang="en-US" sz="1300" dirty="0"/>
          </a:p>
        </p:txBody>
      </p:sp>
      <p:sp>
        <p:nvSpPr>
          <p:cNvPr id="5" name="Text 3"/>
          <p:cNvSpPr/>
          <p:nvPr/>
        </p:nvSpPr>
        <p:spPr>
          <a:xfrm>
            <a:off x="630734" y="1734220"/>
            <a:ext cx="2370237" cy="1050354"/>
          </a:xfrm>
          <a:prstGeom prst="rect">
            <a:avLst/>
          </a:prstGeom>
          <a:noFill/>
          <a:ln/>
        </p:spPr>
        <p:txBody>
          <a:bodyPr wrap="square" lIns="0" tIns="0" rIns="0" bIns="0" rtlCol="0" anchor="t">
            <a:normAutofit/>
          </a:bodyPr>
          <a:lstStyle/>
          <a:p>
            <a:pPr marL="0" indent="0" algn="l">
              <a:lnSpc>
                <a:spcPct val="130000"/>
              </a:lnSpc>
              <a:buNone/>
            </a:pPr>
            <a:r>
              <a:rPr lang="en-US" sz="1050" dirty="0">
                <a:solidFill>
                  <a:srgbClr val="746558"/>
                </a:solidFill>
                <a:latin typeface="Gelasio" pitchFamily="34" charset="0"/>
                <a:ea typeface="Gelasio" pitchFamily="34" charset="-122"/>
                <a:cs typeface="Gelasio" pitchFamily="34" charset="-120"/>
              </a:rPr>
              <a:t>Indigenous women and girls had lower access to sexual and reproductive health services than non-Indigenous women in the same countries (2018 UNFPA analysis).</a:t>
            </a:r>
            <a:endParaRPr lang="en-US" sz="1050" dirty="0"/>
          </a:p>
        </p:txBody>
      </p:sp>
      <p:sp>
        <p:nvSpPr>
          <p:cNvPr id="6" name="Shape 4"/>
          <p:cNvSpPr/>
          <p:nvPr/>
        </p:nvSpPr>
        <p:spPr>
          <a:xfrm>
            <a:off x="496119" y="3047107"/>
            <a:ext cx="2639467" cy="1447800"/>
          </a:xfrm>
          <a:prstGeom prst="roundRect">
            <a:avLst>
              <a:gd name="adj" fmla="val 1395"/>
            </a:avLst>
          </a:prstGeom>
          <a:solidFill>
            <a:srgbClr val="EEE8DD"/>
          </a:solidFill>
          <a:ln/>
        </p:spPr>
        <p:txBody>
          <a:bodyPr/>
          <a:lstStyle/>
          <a:p>
            <a:endParaRPr lang="nb-NO"/>
          </a:p>
        </p:txBody>
      </p:sp>
      <p:sp>
        <p:nvSpPr>
          <p:cNvPr id="7" name="Text 5"/>
          <p:cNvSpPr/>
          <p:nvPr/>
        </p:nvSpPr>
        <p:spPr>
          <a:xfrm>
            <a:off x="630734" y="3181722"/>
            <a:ext cx="1915418" cy="210369"/>
          </a:xfrm>
          <a:prstGeom prst="rect">
            <a:avLst/>
          </a:prstGeom>
          <a:noFill/>
          <a:ln/>
        </p:spPr>
        <p:txBody>
          <a:bodyPr wrap="none" lIns="0" tIns="0" rIns="0" bIns="0" rtlCol="0" anchor="t"/>
          <a:lstStyle/>
          <a:p>
            <a:pPr marL="0" indent="0" algn="l">
              <a:lnSpc>
                <a:spcPct val="104000"/>
              </a:lnSpc>
              <a:buNone/>
            </a:pPr>
            <a:r>
              <a:rPr lang="en-US" sz="1300" dirty="0">
                <a:solidFill>
                  <a:srgbClr val="746558"/>
                </a:solidFill>
                <a:latin typeface="Gelasio SemiBold" pitchFamily="34" charset="0"/>
                <a:ea typeface="Gelasio SemiBold" pitchFamily="34" charset="-122"/>
                <a:cs typeface="Gelasio SemiBold" pitchFamily="34" charset="-120"/>
              </a:rPr>
              <a:t>Maternal mortality gap</a:t>
            </a:r>
            <a:endParaRPr lang="en-US" sz="1300" dirty="0"/>
          </a:p>
        </p:txBody>
      </p:sp>
      <p:sp>
        <p:nvSpPr>
          <p:cNvPr id="8" name="Text 6"/>
          <p:cNvSpPr/>
          <p:nvPr/>
        </p:nvSpPr>
        <p:spPr>
          <a:xfrm>
            <a:off x="630734" y="3520008"/>
            <a:ext cx="2370237" cy="840284"/>
          </a:xfrm>
          <a:prstGeom prst="rect">
            <a:avLst/>
          </a:prstGeom>
          <a:noFill/>
          <a:ln/>
        </p:spPr>
        <p:txBody>
          <a:bodyPr wrap="square" lIns="0" tIns="0" rIns="0" bIns="0" rtlCol="0" anchor="t">
            <a:normAutofit/>
          </a:bodyPr>
          <a:lstStyle/>
          <a:p>
            <a:pPr marL="0" indent="0" algn="l">
              <a:lnSpc>
                <a:spcPct val="130000"/>
              </a:lnSpc>
              <a:buNone/>
            </a:pPr>
            <a:r>
              <a:rPr lang="en-US" sz="1050" dirty="0">
                <a:solidFill>
                  <a:srgbClr val="746558"/>
                </a:solidFill>
                <a:latin typeface="Gelasio" pitchFamily="34" charset="0"/>
                <a:ea typeface="Gelasio" pitchFamily="34" charset="-122"/>
                <a:cs typeface="Gelasio" pitchFamily="34" charset="-120"/>
              </a:rPr>
              <a:t>Anderson et al. (2016): maternal mortality ratio was </a:t>
            </a:r>
            <a:r>
              <a:rPr lang="en-US" sz="1050" b="1" dirty="0">
                <a:solidFill>
                  <a:srgbClr val="746558"/>
                </a:solidFill>
                <a:latin typeface="Gelasio" pitchFamily="34" charset="0"/>
                <a:ea typeface="Gelasio" pitchFamily="34" charset="-122"/>
                <a:cs typeface="Gelasio" pitchFamily="34" charset="-120"/>
              </a:rPr>
              <a:t>twice as high or more</a:t>
            </a:r>
            <a:r>
              <a:rPr lang="en-US" sz="1050" dirty="0">
                <a:solidFill>
                  <a:srgbClr val="746558"/>
                </a:solidFill>
                <a:latin typeface="Gelasio" pitchFamily="34" charset="0"/>
                <a:ea typeface="Gelasio" pitchFamily="34" charset="-122"/>
                <a:cs typeface="Gelasio" pitchFamily="34" charset="-120"/>
              </a:rPr>
              <a:t> for Indigenous women in 6 out of 9 countries analyzed.</a:t>
            </a:r>
            <a:endParaRPr lang="en-US" sz="1050" dirty="0"/>
          </a:p>
        </p:txBody>
      </p:sp>
      <p:sp>
        <p:nvSpPr>
          <p:cNvPr id="9" name="Shape 7"/>
          <p:cNvSpPr/>
          <p:nvPr/>
        </p:nvSpPr>
        <p:spPr>
          <a:xfrm>
            <a:off x="3468960" y="1993702"/>
            <a:ext cx="5183609" cy="974154"/>
          </a:xfrm>
          <a:prstGeom prst="roundRect">
            <a:avLst>
              <a:gd name="adj" fmla="val 2074"/>
            </a:avLst>
          </a:prstGeom>
          <a:solidFill>
            <a:srgbClr val="E2D9CF"/>
          </a:solidFill>
          <a:ln/>
        </p:spPr>
        <p:txBody>
          <a:bodyPr/>
          <a:lstStyle/>
          <a:p>
            <a:endParaRPr lang="nb-NO"/>
          </a:p>
        </p:txBody>
      </p:sp>
      <p:pic>
        <p:nvPicPr>
          <p:cNvPr id="10" name="Image 0" descr="preencoded.png"/>
          <p:cNvPicPr>
            <a:picLocks noChangeAspect="1"/>
          </p:cNvPicPr>
          <p:nvPr/>
        </p:nvPicPr>
        <p:blipFill>
          <a:blip r:embed="rId3"/>
          <a:stretch>
            <a:fillRect/>
          </a:stretch>
        </p:blipFill>
        <p:spPr>
          <a:xfrm>
            <a:off x="3603575" y="2187029"/>
            <a:ext cx="168325" cy="134615"/>
          </a:xfrm>
          <a:prstGeom prst="rect">
            <a:avLst/>
          </a:prstGeom>
        </p:spPr>
      </p:pic>
      <p:sp>
        <p:nvSpPr>
          <p:cNvPr id="11" name="Text 8"/>
          <p:cNvSpPr/>
          <p:nvPr/>
        </p:nvSpPr>
        <p:spPr>
          <a:xfrm>
            <a:off x="3906515" y="2155254"/>
            <a:ext cx="4611439" cy="630213"/>
          </a:xfrm>
          <a:prstGeom prst="rect">
            <a:avLst/>
          </a:prstGeom>
          <a:noFill/>
          <a:ln/>
        </p:spPr>
        <p:txBody>
          <a:bodyPr wrap="square" lIns="0" tIns="0" rIns="0" bIns="0" rtlCol="0" anchor="t">
            <a:normAutofit/>
          </a:bodyPr>
          <a:lstStyle/>
          <a:p>
            <a:pPr marL="0" indent="0" algn="l">
              <a:lnSpc>
                <a:spcPct val="130000"/>
              </a:lnSpc>
              <a:buNone/>
            </a:pPr>
            <a:r>
              <a:rPr lang="en-US" sz="1050" b="1" dirty="0">
                <a:solidFill>
                  <a:srgbClr val="000000"/>
                </a:solidFill>
                <a:latin typeface="Gelasio" pitchFamily="34" charset="0"/>
                <a:ea typeface="Gelasio" pitchFamily="34" charset="-122"/>
                <a:cs typeface="Gelasio" pitchFamily="34" charset="-120"/>
              </a:rPr>
              <a:t>Watch this space!</a:t>
            </a:r>
            <a:r>
              <a:rPr lang="en-US" sz="1050" dirty="0">
                <a:solidFill>
                  <a:srgbClr val="000000"/>
                </a:solidFill>
                <a:latin typeface="Gelasio" pitchFamily="34" charset="0"/>
                <a:ea typeface="Gelasio" pitchFamily="34" charset="-122"/>
                <a:cs typeface="Gelasio" pitchFamily="34" charset="-120"/>
              </a:rPr>
              <a:t> Updated global data from a forthcoming UNFPA, UN Women &amp; UNICEF publication — covering 2017–2024 — will be available soon.</a:t>
            </a:r>
            <a:endParaRPr lang="en-US" sz="1050" dirty="0"/>
          </a:p>
        </p:txBody>
      </p:sp>
      <p:pic>
        <p:nvPicPr>
          <p:cNvPr id="12" name="Image 1" descr="preencoded.png"/>
          <p:cNvPicPr>
            <a:picLocks noChangeAspect="1"/>
          </p:cNvPicPr>
          <p:nvPr/>
        </p:nvPicPr>
        <p:blipFill>
          <a:blip r:embed="rId4"/>
          <a:stretch>
            <a:fillRect/>
          </a:stretch>
        </p:blipFill>
        <p:spPr>
          <a:xfrm>
            <a:off x="4086448" y="3239765"/>
            <a:ext cx="1055712" cy="538683"/>
          </a:xfrm>
          <a:prstGeom prst="rect">
            <a:avLst/>
          </a:prstGeom>
        </p:spPr>
      </p:pic>
      <p:pic>
        <p:nvPicPr>
          <p:cNvPr id="13" name="Image 2" descr="preencoded.png"/>
          <p:cNvPicPr>
            <a:picLocks noChangeAspect="1"/>
          </p:cNvPicPr>
          <p:nvPr/>
        </p:nvPicPr>
        <p:blipFill>
          <a:blip r:embed="rId5"/>
          <a:stretch>
            <a:fillRect/>
          </a:stretch>
        </p:blipFill>
        <p:spPr>
          <a:xfrm>
            <a:off x="5249838" y="3239765"/>
            <a:ext cx="1694259" cy="538683"/>
          </a:xfrm>
          <a:prstGeom prst="rect">
            <a:avLst/>
          </a:prstGeom>
        </p:spPr>
      </p:pic>
      <p:pic>
        <p:nvPicPr>
          <p:cNvPr id="14" name="Image 3" descr="preencoded.png"/>
          <p:cNvPicPr>
            <a:picLocks noChangeAspect="1"/>
          </p:cNvPicPr>
          <p:nvPr/>
        </p:nvPicPr>
        <p:blipFill>
          <a:blip r:embed="rId6"/>
          <a:stretch>
            <a:fillRect/>
          </a:stretch>
        </p:blipFill>
        <p:spPr>
          <a:xfrm>
            <a:off x="7051774" y="3239765"/>
            <a:ext cx="983307" cy="53868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96119" y="396776"/>
            <a:ext cx="4064422" cy="287982"/>
          </a:xfrm>
          <a:prstGeom prst="rect">
            <a:avLst/>
          </a:prstGeom>
          <a:noFill/>
          <a:ln/>
        </p:spPr>
        <p:txBody>
          <a:bodyPr wrap="none" lIns="0" tIns="0" rIns="0" bIns="0" rtlCol="0" anchor="t"/>
          <a:lstStyle/>
          <a:p>
            <a:pPr marL="0" indent="0" algn="l">
              <a:lnSpc>
                <a:spcPct val="104000"/>
              </a:lnSpc>
              <a:buNone/>
            </a:pPr>
            <a:r>
              <a:rPr lang="en-US" sz="1800" dirty="0">
                <a:solidFill>
                  <a:srgbClr val="484237"/>
                </a:solidFill>
                <a:latin typeface="Gelasio SemiBold" pitchFamily="34" charset="0"/>
                <a:ea typeface="Gelasio SemiBold" pitchFamily="34" charset="-122"/>
                <a:cs typeface="Gelasio SemiBold" pitchFamily="34" charset="-120"/>
              </a:rPr>
              <a:t>A Closer Look: Kenya &amp; Norway</a:t>
            </a:r>
            <a:endParaRPr lang="en-US" sz="1800" dirty="0"/>
          </a:p>
        </p:txBody>
      </p:sp>
      <p:sp>
        <p:nvSpPr>
          <p:cNvPr id="3" name="Text 1"/>
          <p:cNvSpPr/>
          <p:nvPr/>
        </p:nvSpPr>
        <p:spPr>
          <a:xfrm>
            <a:off x="496119" y="834405"/>
            <a:ext cx="1609055" cy="143991"/>
          </a:xfrm>
          <a:prstGeom prst="rect">
            <a:avLst/>
          </a:prstGeom>
          <a:noFill/>
          <a:ln/>
        </p:spPr>
        <p:txBody>
          <a:bodyPr wrap="none" lIns="0" tIns="0" rIns="0" bIns="0" rtlCol="0" anchor="t"/>
          <a:lstStyle/>
          <a:p>
            <a:pPr marL="0" indent="0" algn="l">
              <a:lnSpc>
                <a:spcPct val="104000"/>
              </a:lnSpc>
              <a:buNone/>
            </a:pPr>
            <a:r>
              <a:rPr lang="en-US" sz="900" dirty="0">
                <a:solidFill>
                  <a:srgbClr val="484237"/>
                </a:solidFill>
                <a:latin typeface="Gelasio SemiBold" pitchFamily="34" charset="0"/>
                <a:ea typeface="Gelasio SemiBold" pitchFamily="34" charset="-122"/>
                <a:cs typeface="Gelasio SemiBold" pitchFamily="34" charset="-120"/>
              </a:rPr>
              <a:t>DHS 2022</a:t>
            </a:r>
            <a:endParaRPr lang="en-US" sz="900" dirty="0"/>
          </a:p>
        </p:txBody>
      </p:sp>
      <p:sp>
        <p:nvSpPr>
          <p:cNvPr id="4" name="Text 2"/>
          <p:cNvSpPr/>
          <p:nvPr/>
        </p:nvSpPr>
        <p:spPr>
          <a:xfrm>
            <a:off x="496119" y="1038225"/>
            <a:ext cx="4253136" cy="121593"/>
          </a:xfrm>
          <a:prstGeom prst="rect">
            <a:avLst/>
          </a:prstGeom>
          <a:noFill/>
          <a:ln/>
        </p:spPr>
        <p:txBody>
          <a:bodyPr wrap="none" lIns="0" tIns="0" rIns="0" bIns="0" rtlCol="0" anchor="t"/>
          <a:lstStyle/>
          <a:p>
            <a:pPr marL="0" indent="0" algn="l">
              <a:lnSpc>
                <a:spcPct val="110000"/>
              </a:lnSpc>
              <a:buNone/>
            </a:pPr>
            <a:r>
              <a:rPr lang="en-US" sz="700" i="1" dirty="0">
                <a:solidFill>
                  <a:srgbClr val="746558"/>
                </a:solidFill>
                <a:latin typeface="Gelasio" pitchFamily="34" charset="0"/>
                <a:ea typeface="Gelasio" pitchFamily="34" charset="-122"/>
                <a:cs typeface="Gelasio" pitchFamily="34" charset="-120"/>
              </a:rPr>
              <a:t>Indigenous = Maasai, Turkana, Borana</a:t>
            </a:r>
            <a:endParaRPr lang="en-US" sz="700" dirty="0"/>
          </a:p>
        </p:txBody>
      </p:sp>
      <p:sp>
        <p:nvSpPr>
          <p:cNvPr id="5" name="Shape 3"/>
          <p:cNvSpPr/>
          <p:nvPr/>
        </p:nvSpPr>
        <p:spPr>
          <a:xfrm>
            <a:off x="496119" y="1273225"/>
            <a:ext cx="915144" cy="115119"/>
          </a:xfrm>
          <a:prstGeom prst="roundRect">
            <a:avLst>
              <a:gd name="adj" fmla="val 12007"/>
            </a:avLst>
          </a:prstGeom>
          <a:solidFill>
            <a:srgbClr val="EEE8DD"/>
          </a:solidFill>
          <a:ln/>
        </p:spPr>
        <p:txBody>
          <a:bodyPr/>
          <a:lstStyle/>
          <a:p>
            <a:endParaRPr lang="nb-NO"/>
          </a:p>
        </p:txBody>
      </p:sp>
      <p:sp>
        <p:nvSpPr>
          <p:cNvPr id="6" name="Shape 4"/>
          <p:cNvSpPr/>
          <p:nvPr/>
        </p:nvSpPr>
        <p:spPr>
          <a:xfrm>
            <a:off x="496119" y="1273225"/>
            <a:ext cx="832768" cy="115119"/>
          </a:xfrm>
          <a:prstGeom prst="roundRect">
            <a:avLst>
              <a:gd name="adj" fmla="val 12007"/>
            </a:avLst>
          </a:prstGeom>
          <a:solidFill>
            <a:srgbClr val="D3C5B6"/>
          </a:solidFill>
          <a:ln/>
        </p:spPr>
        <p:txBody>
          <a:bodyPr/>
          <a:lstStyle/>
          <a:p>
            <a:endParaRPr lang="nb-NO"/>
          </a:p>
        </p:txBody>
      </p:sp>
      <p:sp>
        <p:nvSpPr>
          <p:cNvPr id="7" name="Text 5"/>
          <p:cNvSpPr/>
          <p:nvPr/>
        </p:nvSpPr>
        <p:spPr>
          <a:xfrm>
            <a:off x="1480319" y="1273150"/>
            <a:ext cx="225103" cy="115193"/>
          </a:xfrm>
          <a:prstGeom prst="rect">
            <a:avLst/>
          </a:prstGeom>
          <a:noFill/>
          <a:ln/>
        </p:spPr>
        <p:txBody>
          <a:bodyPr wrap="none" lIns="0" tIns="0" rIns="0" bIns="0" rtlCol="0" anchor="t"/>
          <a:lstStyle/>
          <a:p>
            <a:pPr marL="0" indent="0" algn="l">
              <a:lnSpc>
                <a:spcPct val="83000"/>
              </a:lnSpc>
              <a:buNone/>
            </a:pPr>
            <a:r>
              <a:rPr lang="en-US" sz="900" dirty="0">
                <a:solidFill>
                  <a:srgbClr val="746558"/>
                </a:solidFill>
                <a:latin typeface="Gelasio SemiBold" pitchFamily="34" charset="0"/>
                <a:ea typeface="Gelasio SemiBold" pitchFamily="34" charset="-122"/>
                <a:cs typeface="Gelasio SemiBold" pitchFamily="34" charset="-120"/>
              </a:rPr>
              <a:t>91%</a:t>
            </a:r>
            <a:endParaRPr lang="en-US" sz="900" dirty="0"/>
          </a:p>
        </p:txBody>
      </p:sp>
      <p:sp>
        <p:nvSpPr>
          <p:cNvPr id="8" name="Text 6"/>
          <p:cNvSpPr/>
          <p:nvPr/>
        </p:nvSpPr>
        <p:spPr>
          <a:xfrm>
            <a:off x="496119" y="1479277"/>
            <a:ext cx="1151855" cy="143991"/>
          </a:xfrm>
          <a:prstGeom prst="rect">
            <a:avLst/>
          </a:prstGeom>
          <a:noFill/>
          <a:ln/>
        </p:spPr>
        <p:txBody>
          <a:bodyPr wrap="none" lIns="0" tIns="0" rIns="0" bIns="0" rtlCol="0" anchor="t"/>
          <a:lstStyle/>
          <a:p>
            <a:pPr marL="0" indent="0" algn="l">
              <a:lnSpc>
                <a:spcPct val="104000"/>
              </a:lnSpc>
              <a:buNone/>
            </a:pPr>
            <a:r>
              <a:rPr lang="en-US" sz="900" dirty="0">
                <a:solidFill>
                  <a:srgbClr val="746558"/>
                </a:solidFill>
                <a:latin typeface="Gelasio SemiBold" pitchFamily="34" charset="0"/>
                <a:ea typeface="Gelasio SemiBold" pitchFamily="34" charset="-122"/>
                <a:cs typeface="Gelasio SemiBold" pitchFamily="34" charset="-120"/>
              </a:rPr>
              <a:t>Non-Indigenous</a:t>
            </a:r>
            <a:endParaRPr lang="en-US" sz="900" dirty="0"/>
          </a:p>
        </p:txBody>
      </p:sp>
      <p:sp>
        <p:nvSpPr>
          <p:cNvPr id="9" name="Text 7"/>
          <p:cNvSpPr/>
          <p:nvPr/>
        </p:nvSpPr>
        <p:spPr>
          <a:xfrm>
            <a:off x="496119" y="1683097"/>
            <a:ext cx="1860500" cy="121593"/>
          </a:xfrm>
          <a:prstGeom prst="rect">
            <a:avLst/>
          </a:prstGeom>
          <a:noFill/>
          <a:ln/>
        </p:spPr>
        <p:txBody>
          <a:bodyPr wrap="none" lIns="0" tIns="0" rIns="0" bIns="0" rtlCol="0" anchor="t"/>
          <a:lstStyle/>
          <a:p>
            <a:pPr marL="0" indent="0" algn="l">
              <a:lnSpc>
                <a:spcPct val="110000"/>
              </a:lnSpc>
              <a:buNone/>
            </a:pPr>
            <a:r>
              <a:rPr lang="en-US" sz="700" dirty="0">
                <a:solidFill>
                  <a:srgbClr val="746558"/>
                </a:solidFill>
                <a:latin typeface="Gelasio" pitchFamily="34" charset="0"/>
                <a:ea typeface="Gelasio" pitchFamily="34" charset="-122"/>
                <a:cs typeface="Gelasio" pitchFamily="34" charset="-120"/>
              </a:rPr>
              <a:t>Skilled attendance at birth</a:t>
            </a:r>
            <a:endParaRPr lang="en-US" sz="700" dirty="0"/>
          </a:p>
        </p:txBody>
      </p:sp>
      <p:sp>
        <p:nvSpPr>
          <p:cNvPr id="10" name="Shape 8"/>
          <p:cNvSpPr/>
          <p:nvPr/>
        </p:nvSpPr>
        <p:spPr>
          <a:xfrm>
            <a:off x="2431479" y="1273225"/>
            <a:ext cx="900113" cy="115119"/>
          </a:xfrm>
          <a:prstGeom prst="roundRect">
            <a:avLst>
              <a:gd name="adj" fmla="val 12007"/>
            </a:avLst>
          </a:prstGeom>
          <a:solidFill>
            <a:srgbClr val="EEE8DD"/>
          </a:solidFill>
          <a:ln/>
        </p:spPr>
        <p:txBody>
          <a:bodyPr/>
          <a:lstStyle/>
          <a:p>
            <a:endParaRPr lang="nb-NO"/>
          </a:p>
        </p:txBody>
      </p:sp>
      <p:sp>
        <p:nvSpPr>
          <p:cNvPr id="11" name="Shape 9"/>
          <p:cNvSpPr/>
          <p:nvPr/>
        </p:nvSpPr>
        <p:spPr>
          <a:xfrm>
            <a:off x="2431479" y="1273225"/>
            <a:ext cx="567035" cy="115119"/>
          </a:xfrm>
          <a:prstGeom prst="roundRect">
            <a:avLst>
              <a:gd name="adj" fmla="val 12007"/>
            </a:avLst>
          </a:prstGeom>
          <a:solidFill>
            <a:srgbClr val="D3C5B6"/>
          </a:solidFill>
          <a:ln/>
        </p:spPr>
        <p:txBody>
          <a:bodyPr/>
          <a:lstStyle/>
          <a:p>
            <a:endParaRPr lang="nb-NO"/>
          </a:p>
        </p:txBody>
      </p:sp>
      <p:sp>
        <p:nvSpPr>
          <p:cNvPr id="12" name="Text 10"/>
          <p:cNvSpPr/>
          <p:nvPr/>
        </p:nvSpPr>
        <p:spPr>
          <a:xfrm>
            <a:off x="3400648" y="1273150"/>
            <a:ext cx="240134" cy="115193"/>
          </a:xfrm>
          <a:prstGeom prst="rect">
            <a:avLst/>
          </a:prstGeom>
          <a:noFill/>
          <a:ln/>
        </p:spPr>
        <p:txBody>
          <a:bodyPr wrap="none" lIns="0" tIns="0" rIns="0" bIns="0" rtlCol="0" anchor="t"/>
          <a:lstStyle/>
          <a:p>
            <a:pPr marL="0" indent="0" algn="l">
              <a:lnSpc>
                <a:spcPct val="83000"/>
              </a:lnSpc>
              <a:buNone/>
            </a:pPr>
            <a:r>
              <a:rPr lang="en-US" sz="900" dirty="0">
                <a:solidFill>
                  <a:srgbClr val="746558"/>
                </a:solidFill>
                <a:latin typeface="Gelasio SemiBold" pitchFamily="34" charset="0"/>
                <a:ea typeface="Gelasio SemiBold" pitchFamily="34" charset="-122"/>
                <a:cs typeface="Gelasio SemiBold" pitchFamily="34" charset="-120"/>
              </a:rPr>
              <a:t>63%</a:t>
            </a:r>
            <a:endParaRPr lang="en-US" sz="900" dirty="0"/>
          </a:p>
        </p:txBody>
      </p:sp>
      <p:sp>
        <p:nvSpPr>
          <p:cNvPr id="13" name="Text 11"/>
          <p:cNvSpPr/>
          <p:nvPr/>
        </p:nvSpPr>
        <p:spPr>
          <a:xfrm>
            <a:off x="2431479" y="1479277"/>
            <a:ext cx="1151855" cy="143991"/>
          </a:xfrm>
          <a:prstGeom prst="rect">
            <a:avLst/>
          </a:prstGeom>
          <a:noFill/>
          <a:ln/>
        </p:spPr>
        <p:txBody>
          <a:bodyPr wrap="none" lIns="0" tIns="0" rIns="0" bIns="0" rtlCol="0" anchor="t"/>
          <a:lstStyle/>
          <a:p>
            <a:pPr marL="0" indent="0" algn="l">
              <a:lnSpc>
                <a:spcPct val="104000"/>
              </a:lnSpc>
              <a:buNone/>
            </a:pPr>
            <a:r>
              <a:rPr lang="en-US" sz="900" dirty="0">
                <a:solidFill>
                  <a:srgbClr val="746558"/>
                </a:solidFill>
                <a:latin typeface="Gelasio SemiBold" pitchFamily="34" charset="0"/>
                <a:ea typeface="Gelasio SemiBold" pitchFamily="34" charset="-122"/>
                <a:cs typeface="Gelasio SemiBold" pitchFamily="34" charset="-120"/>
              </a:rPr>
              <a:t>Indigenous women</a:t>
            </a:r>
            <a:endParaRPr lang="en-US" sz="900" dirty="0"/>
          </a:p>
        </p:txBody>
      </p:sp>
      <p:sp>
        <p:nvSpPr>
          <p:cNvPr id="14" name="Text 12"/>
          <p:cNvSpPr/>
          <p:nvPr/>
        </p:nvSpPr>
        <p:spPr>
          <a:xfrm>
            <a:off x="2431479" y="1683097"/>
            <a:ext cx="1860575" cy="121593"/>
          </a:xfrm>
          <a:prstGeom prst="rect">
            <a:avLst/>
          </a:prstGeom>
          <a:noFill/>
          <a:ln/>
        </p:spPr>
        <p:txBody>
          <a:bodyPr wrap="none" lIns="0" tIns="0" rIns="0" bIns="0" rtlCol="0" anchor="t"/>
          <a:lstStyle/>
          <a:p>
            <a:pPr marL="0" indent="0" algn="l">
              <a:lnSpc>
                <a:spcPct val="110000"/>
              </a:lnSpc>
              <a:buNone/>
            </a:pPr>
            <a:r>
              <a:rPr lang="en-US" sz="700" dirty="0">
                <a:solidFill>
                  <a:srgbClr val="746558"/>
                </a:solidFill>
                <a:latin typeface="Gelasio" pitchFamily="34" charset="0"/>
                <a:ea typeface="Gelasio" pitchFamily="34" charset="-122"/>
                <a:cs typeface="Gelasio" pitchFamily="34" charset="-120"/>
              </a:rPr>
              <a:t>Skilled attendance at birth</a:t>
            </a:r>
            <a:endParaRPr lang="en-US" sz="700" dirty="0"/>
          </a:p>
        </p:txBody>
      </p:sp>
      <p:sp>
        <p:nvSpPr>
          <p:cNvPr id="15" name="Shape 13"/>
          <p:cNvSpPr/>
          <p:nvPr/>
        </p:nvSpPr>
        <p:spPr>
          <a:xfrm>
            <a:off x="496119" y="1970484"/>
            <a:ext cx="915144" cy="115119"/>
          </a:xfrm>
          <a:prstGeom prst="roundRect">
            <a:avLst>
              <a:gd name="adj" fmla="val 12007"/>
            </a:avLst>
          </a:prstGeom>
          <a:solidFill>
            <a:srgbClr val="EEE8DD"/>
          </a:solidFill>
          <a:ln/>
        </p:spPr>
        <p:txBody>
          <a:bodyPr/>
          <a:lstStyle/>
          <a:p>
            <a:endParaRPr lang="nb-NO"/>
          </a:p>
        </p:txBody>
      </p:sp>
      <p:sp>
        <p:nvSpPr>
          <p:cNvPr id="16" name="Shape 14"/>
          <p:cNvSpPr/>
          <p:nvPr/>
        </p:nvSpPr>
        <p:spPr>
          <a:xfrm>
            <a:off x="496119" y="1970484"/>
            <a:ext cx="832768" cy="115119"/>
          </a:xfrm>
          <a:prstGeom prst="roundRect">
            <a:avLst>
              <a:gd name="adj" fmla="val 12007"/>
            </a:avLst>
          </a:prstGeom>
          <a:solidFill>
            <a:srgbClr val="D3C5B6"/>
          </a:solidFill>
          <a:ln/>
        </p:spPr>
        <p:txBody>
          <a:bodyPr/>
          <a:lstStyle/>
          <a:p>
            <a:endParaRPr lang="nb-NO"/>
          </a:p>
        </p:txBody>
      </p:sp>
      <p:sp>
        <p:nvSpPr>
          <p:cNvPr id="17" name="Text 15"/>
          <p:cNvSpPr/>
          <p:nvPr/>
        </p:nvSpPr>
        <p:spPr>
          <a:xfrm>
            <a:off x="1480319" y="1970410"/>
            <a:ext cx="225103" cy="115193"/>
          </a:xfrm>
          <a:prstGeom prst="rect">
            <a:avLst/>
          </a:prstGeom>
          <a:noFill/>
          <a:ln/>
        </p:spPr>
        <p:txBody>
          <a:bodyPr wrap="none" lIns="0" tIns="0" rIns="0" bIns="0" rtlCol="0" anchor="t"/>
          <a:lstStyle/>
          <a:p>
            <a:pPr marL="0" indent="0" algn="l">
              <a:lnSpc>
                <a:spcPct val="83000"/>
              </a:lnSpc>
              <a:buNone/>
            </a:pPr>
            <a:r>
              <a:rPr lang="en-US" sz="900" dirty="0">
                <a:solidFill>
                  <a:srgbClr val="746558"/>
                </a:solidFill>
                <a:latin typeface="Gelasio SemiBold" pitchFamily="34" charset="0"/>
                <a:ea typeface="Gelasio SemiBold" pitchFamily="34" charset="-122"/>
                <a:cs typeface="Gelasio SemiBold" pitchFamily="34" charset="-120"/>
              </a:rPr>
              <a:t>91%</a:t>
            </a:r>
            <a:endParaRPr lang="en-US" sz="900" dirty="0"/>
          </a:p>
        </p:txBody>
      </p:sp>
      <p:sp>
        <p:nvSpPr>
          <p:cNvPr id="18" name="Text 16"/>
          <p:cNvSpPr/>
          <p:nvPr/>
        </p:nvSpPr>
        <p:spPr>
          <a:xfrm>
            <a:off x="496119" y="2176537"/>
            <a:ext cx="1151855" cy="143991"/>
          </a:xfrm>
          <a:prstGeom prst="rect">
            <a:avLst/>
          </a:prstGeom>
          <a:noFill/>
          <a:ln/>
        </p:spPr>
        <p:txBody>
          <a:bodyPr wrap="none" lIns="0" tIns="0" rIns="0" bIns="0" rtlCol="0" anchor="t"/>
          <a:lstStyle/>
          <a:p>
            <a:pPr marL="0" indent="0" algn="l">
              <a:lnSpc>
                <a:spcPct val="104000"/>
              </a:lnSpc>
              <a:buNone/>
            </a:pPr>
            <a:r>
              <a:rPr lang="en-US" sz="900" dirty="0">
                <a:solidFill>
                  <a:srgbClr val="746558"/>
                </a:solidFill>
                <a:latin typeface="Gelasio SemiBold" pitchFamily="34" charset="0"/>
                <a:ea typeface="Gelasio SemiBold" pitchFamily="34" charset="-122"/>
                <a:cs typeface="Gelasio SemiBold" pitchFamily="34" charset="-120"/>
              </a:rPr>
              <a:t>Non-Indigenous</a:t>
            </a:r>
            <a:endParaRPr lang="en-US" sz="900" dirty="0"/>
          </a:p>
        </p:txBody>
      </p:sp>
      <p:sp>
        <p:nvSpPr>
          <p:cNvPr id="19" name="Text 17"/>
          <p:cNvSpPr/>
          <p:nvPr/>
        </p:nvSpPr>
        <p:spPr>
          <a:xfrm>
            <a:off x="496119" y="2380357"/>
            <a:ext cx="1860500" cy="121593"/>
          </a:xfrm>
          <a:prstGeom prst="rect">
            <a:avLst/>
          </a:prstGeom>
          <a:noFill/>
          <a:ln/>
        </p:spPr>
        <p:txBody>
          <a:bodyPr wrap="none" lIns="0" tIns="0" rIns="0" bIns="0" rtlCol="0" anchor="t"/>
          <a:lstStyle/>
          <a:p>
            <a:pPr marL="0" indent="0" algn="l">
              <a:lnSpc>
                <a:spcPct val="110000"/>
              </a:lnSpc>
              <a:buNone/>
            </a:pPr>
            <a:r>
              <a:rPr lang="en-US" sz="700" dirty="0">
                <a:solidFill>
                  <a:srgbClr val="746558"/>
                </a:solidFill>
                <a:latin typeface="Gelasio" pitchFamily="34" charset="0"/>
                <a:ea typeface="Gelasio" pitchFamily="34" charset="-122"/>
                <a:cs typeface="Gelasio" pitchFamily="34" charset="-120"/>
              </a:rPr>
              <a:t>Modern contraception use</a:t>
            </a:r>
            <a:endParaRPr lang="en-US" sz="700" dirty="0"/>
          </a:p>
        </p:txBody>
      </p:sp>
      <p:sp>
        <p:nvSpPr>
          <p:cNvPr id="20" name="Shape 18"/>
          <p:cNvSpPr/>
          <p:nvPr/>
        </p:nvSpPr>
        <p:spPr>
          <a:xfrm>
            <a:off x="2431479" y="1970484"/>
            <a:ext cx="904131" cy="115119"/>
          </a:xfrm>
          <a:prstGeom prst="roundRect">
            <a:avLst>
              <a:gd name="adj" fmla="val 12007"/>
            </a:avLst>
          </a:prstGeom>
          <a:solidFill>
            <a:srgbClr val="EEE8DD"/>
          </a:solidFill>
          <a:ln/>
        </p:spPr>
        <p:txBody>
          <a:bodyPr/>
          <a:lstStyle/>
          <a:p>
            <a:endParaRPr lang="nb-NO"/>
          </a:p>
        </p:txBody>
      </p:sp>
      <p:sp>
        <p:nvSpPr>
          <p:cNvPr id="21" name="Shape 19"/>
          <p:cNvSpPr/>
          <p:nvPr/>
        </p:nvSpPr>
        <p:spPr>
          <a:xfrm>
            <a:off x="2431479" y="1970484"/>
            <a:ext cx="705222" cy="115119"/>
          </a:xfrm>
          <a:prstGeom prst="roundRect">
            <a:avLst>
              <a:gd name="adj" fmla="val 12007"/>
            </a:avLst>
          </a:prstGeom>
          <a:solidFill>
            <a:srgbClr val="D3C5B6"/>
          </a:solidFill>
          <a:ln/>
        </p:spPr>
        <p:txBody>
          <a:bodyPr/>
          <a:lstStyle/>
          <a:p>
            <a:endParaRPr lang="nb-NO"/>
          </a:p>
        </p:txBody>
      </p:sp>
      <p:sp>
        <p:nvSpPr>
          <p:cNvPr id="22" name="Text 20"/>
          <p:cNvSpPr/>
          <p:nvPr/>
        </p:nvSpPr>
        <p:spPr>
          <a:xfrm>
            <a:off x="3404667" y="1970410"/>
            <a:ext cx="236116" cy="115193"/>
          </a:xfrm>
          <a:prstGeom prst="rect">
            <a:avLst/>
          </a:prstGeom>
          <a:noFill/>
          <a:ln/>
        </p:spPr>
        <p:txBody>
          <a:bodyPr wrap="none" lIns="0" tIns="0" rIns="0" bIns="0" rtlCol="0" anchor="t"/>
          <a:lstStyle/>
          <a:p>
            <a:pPr marL="0" indent="0" algn="l">
              <a:lnSpc>
                <a:spcPct val="83000"/>
              </a:lnSpc>
              <a:buNone/>
            </a:pPr>
            <a:r>
              <a:rPr lang="en-US" sz="900" dirty="0">
                <a:solidFill>
                  <a:srgbClr val="746558"/>
                </a:solidFill>
                <a:latin typeface="Gelasio SemiBold" pitchFamily="34" charset="0"/>
                <a:ea typeface="Gelasio SemiBold" pitchFamily="34" charset="-122"/>
                <a:cs typeface="Gelasio SemiBold" pitchFamily="34" charset="-120"/>
              </a:rPr>
              <a:t>78%</a:t>
            </a:r>
            <a:endParaRPr lang="en-US" sz="900" dirty="0"/>
          </a:p>
        </p:txBody>
      </p:sp>
      <p:sp>
        <p:nvSpPr>
          <p:cNvPr id="23" name="Text 21"/>
          <p:cNvSpPr/>
          <p:nvPr/>
        </p:nvSpPr>
        <p:spPr>
          <a:xfrm>
            <a:off x="2431479" y="2176537"/>
            <a:ext cx="1151855" cy="143991"/>
          </a:xfrm>
          <a:prstGeom prst="rect">
            <a:avLst/>
          </a:prstGeom>
          <a:noFill/>
          <a:ln/>
        </p:spPr>
        <p:txBody>
          <a:bodyPr wrap="none" lIns="0" tIns="0" rIns="0" bIns="0" rtlCol="0" anchor="t"/>
          <a:lstStyle/>
          <a:p>
            <a:pPr marL="0" indent="0" algn="l">
              <a:lnSpc>
                <a:spcPct val="104000"/>
              </a:lnSpc>
              <a:buNone/>
            </a:pPr>
            <a:r>
              <a:rPr lang="en-US" sz="900" dirty="0">
                <a:solidFill>
                  <a:srgbClr val="746558"/>
                </a:solidFill>
                <a:latin typeface="Gelasio SemiBold" pitchFamily="34" charset="0"/>
                <a:ea typeface="Gelasio SemiBold" pitchFamily="34" charset="-122"/>
                <a:cs typeface="Gelasio SemiBold" pitchFamily="34" charset="-120"/>
              </a:rPr>
              <a:t>Indigenous women</a:t>
            </a:r>
            <a:endParaRPr lang="en-US" sz="900" dirty="0"/>
          </a:p>
        </p:txBody>
      </p:sp>
      <p:sp>
        <p:nvSpPr>
          <p:cNvPr id="24" name="Text 22"/>
          <p:cNvSpPr/>
          <p:nvPr/>
        </p:nvSpPr>
        <p:spPr>
          <a:xfrm>
            <a:off x="2431479" y="2380357"/>
            <a:ext cx="1860575" cy="121593"/>
          </a:xfrm>
          <a:prstGeom prst="rect">
            <a:avLst/>
          </a:prstGeom>
          <a:noFill/>
          <a:ln/>
        </p:spPr>
        <p:txBody>
          <a:bodyPr wrap="none" lIns="0" tIns="0" rIns="0" bIns="0" rtlCol="0" anchor="t"/>
          <a:lstStyle/>
          <a:p>
            <a:pPr marL="0" indent="0" algn="l">
              <a:lnSpc>
                <a:spcPct val="110000"/>
              </a:lnSpc>
              <a:buNone/>
            </a:pPr>
            <a:r>
              <a:rPr lang="en-US" sz="700" dirty="0">
                <a:solidFill>
                  <a:srgbClr val="746558"/>
                </a:solidFill>
                <a:latin typeface="Gelasio" pitchFamily="34" charset="0"/>
                <a:ea typeface="Gelasio" pitchFamily="34" charset="-122"/>
                <a:cs typeface="Gelasio" pitchFamily="34" charset="-120"/>
              </a:rPr>
              <a:t>Modern contraception use</a:t>
            </a:r>
            <a:endParaRPr lang="en-US" sz="700" dirty="0"/>
          </a:p>
        </p:txBody>
      </p:sp>
      <p:sp>
        <p:nvSpPr>
          <p:cNvPr id="25" name="Text 23"/>
          <p:cNvSpPr/>
          <p:nvPr/>
        </p:nvSpPr>
        <p:spPr>
          <a:xfrm>
            <a:off x="496119" y="2569294"/>
            <a:ext cx="4253136" cy="121593"/>
          </a:xfrm>
          <a:prstGeom prst="rect">
            <a:avLst/>
          </a:prstGeom>
          <a:noFill/>
          <a:ln/>
        </p:spPr>
        <p:txBody>
          <a:bodyPr wrap="none" lIns="0" tIns="0" rIns="0" bIns="0" rtlCol="0" anchor="t"/>
          <a:lstStyle/>
          <a:p>
            <a:pPr marL="0" indent="0" algn="l">
              <a:lnSpc>
                <a:spcPct val="110000"/>
              </a:lnSpc>
              <a:buNone/>
            </a:pPr>
            <a:r>
              <a:rPr lang="en-US" sz="700" b="1" dirty="0">
                <a:solidFill>
                  <a:srgbClr val="746558"/>
                </a:solidFill>
                <a:latin typeface="Gelasio" pitchFamily="34" charset="0"/>
                <a:ea typeface="Gelasio" pitchFamily="34" charset="-122"/>
                <a:cs typeface="Gelasio" pitchFamily="34" charset="-120"/>
              </a:rPr>
              <a:t>Source:</a:t>
            </a:r>
            <a:r>
              <a:rPr lang="en-US" sz="700" dirty="0">
                <a:solidFill>
                  <a:srgbClr val="746558"/>
                </a:solidFill>
                <a:latin typeface="Gelasio" pitchFamily="34" charset="0"/>
                <a:ea typeface="Gelasio" pitchFamily="34" charset="-122"/>
                <a:cs typeface="Gelasio" pitchFamily="34" charset="-120"/>
              </a:rPr>
              <a:t> DHS 2022</a:t>
            </a:r>
            <a:endParaRPr lang="en-US" sz="700" dirty="0"/>
          </a:p>
        </p:txBody>
      </p:sp>
      <p:sp>
        <p:nvSpPr>
          <p:cNvPr id="26" name="Text 24"/>
          <p:cNvSpPr/>
          <p:nvPr/>
        </p:nvSpPr>
        <p:spPr>
          <a:xfrm>
            <a:off x="4521547" y="834405"/>
            <a:ext cx="2849687" cy="143991"/>
          </a:xfrm>
          <a:prstGeom prst="rect">
            <a:avLst/>
          </a:prstGeom>
          <a:noFill/>
          <a:ln/>
        </p:spPr>
        <p:txBody>
          <a:bodyPr wrap="none" lIns="0" tIns="0" rIns="0" bIns="0" rtlCol="0" anchor="t"/>
          <a:lstStyle/>
          <a:p>
            <a:pPr marL="0" indent="0" algn="l">
              <a:lnSpc>
                <a:spcPct val="104000"/>
              </a:lnSpc>
              <a:buNone/>
            </a:pPr>
            <a:r>
              <a:rPr lang="en-US" sz="900" dirty="0">
                <a:solidFill>
                  <a:srgbClr val="484237"/>
                </a:solidFill>
                <a:latin typeface="Gelasio SemiBold" pitchFamily="34" charset="0"/>
                <a:ea typeface="Gelasio SemiBold" pitchFamily="34" charset="-122"/>
                <a:cs typeface="Gelasio SemiBold" pitchFamily="34" charset="-120"/>
              </a:rPr>
              <a:t>Sápmi / Norway — Nordsletta et al. (2025)</a:t>
            </a:r>
            <a:endParaRPr lang="en-US" sz="900" dirty="0"/>
          </a:p>
        </p:txBody>
      </p:sp>
      <p:sp>
        <p:nvSpPr>
          <p:cNvPr id="27" name="Text 25"/>
          <p:cNvSpPr/>
          <p:nvPr/>
        </p:nvSpPr>
        <p:spPr>
          <a:xfrm>
            <a:off x="4521547" y="1038225"/>
            <a:ext cx="4131022" cy="243185"/>
          </a:xfrm>
          <a:prstGeom prst="rect">
            <a:avLst/>
          </a:prstGeom>
          <a:noFill/>
          <a:ln/>
        </p:spPr>
        <p:txBody>
          <a:bodyPr wrap="square" lIns="0" tIns="0" rIns="0" bIns="0" rtlCol="0" anchor="t">
            <a:normAutofit/>
          </a:bodyPr>
          <a:lstStyle/>
          <a:p>
            <a:pPr marL="0" indent="0" algn="l">
              <a:lnSpc>
                <a:spcPct val="110000"/>
              </a:lnSpc>
              <a:buNone/>
            </a:pPr>
            <a:r>
              <a:rPr lang="en-US" sz="700" i="1" dirty="0">
                <a:solidFill>
                  <a:srgbClr val="746558"/>
                </a:solidFill>
                <a:latin typeface="Gelasio" pitchFamily="34" charset="0"/>
                <a:ea typeface="Gelasio" pitchFamily="34" charset="-122"/>
                <a:cs typeface="Gelasio" pitchFamily="34" charset="-120"/>
              </a:rPr>
              <a:t>First study on midwives' experiences with Sámi women in Northern Norway. 11 interviews. Int. J. Circumpolar Health.</a:t>
            </a:r>
            <a:endParaRPr lang="en-US" sz="700" dirty="0"/>
          </a:p>
        </p:txBody>
      </p:sp>
      <p:sp>
        <p:nvSpPr>
          <p:cNvPr id="28" name="Shape 26"/>
          <p:cNvSpPr/>
          <p:nvPr/>
        </p:nvSpPr>
        <p:spPr>
          <a:xfrm>
            <a:off x="4521547" y="1348755"/>
            <a:ext cx="4131022" cy="304354"/>
          </a:xfrm>
          <a:prstGeom prst="roundRect">
            <a:avLst>
              <a:gd name="adj" fmla="val 4542"/>
            </a:avLst>
          </a:prstGeom>
          <a:solidFill>
            <a:srgbClr val="E2D9CF"/>
          </a:solidFill>
          <a:ln/>
        </p:spPr>
        <p:txBody>
          <a:bodyPr/>
          <a:lstStyle/>
          <a:p>
            <a:endParaRPr lang="nb-NO"/>
          </a:p>
        </p:txBody>
      </p:sp>
      <p:pic>
        <p:nvPicPr>
          <p:cNvPr id="29" name="Image 0" descr="preencoded.png"/>
          <p:cNvPicPr>
            <a:picLocks noChangeAspect="1"/>
          </p:cNvPicPr>
          <p:nvPr/>
        </p:nvPicPr>
        <p:blipFill>
          <a:blip r:embed="rId3"/>
          <a:stretch>
            <a:fillRect/>
          </a:stretch>
        </p:blipFill>
        <p:spPr>
          <a:xfrm>
            <a:off x="4613672" y="1468934"/>
            <a:ext cx="115119" cy="92125"/>
          </a:xfrm>
          <a:prstGeom prst="rect">
            <a:avLst/>
          </a:prstGeom>
        </p:spPr>
      </p:pic>
      <p:sp>
        <p:nvSpPr>
          <p:cNvPr id="30" name="Text 27"/>
          <p:cNvSpPr/>
          <p:nvPr/>
        </p:nvSpPr>
        <p:spPr>
          <a:xfrm>
            <a:off x="4820915" y="1431578"/>
            <a:ext cx="4196730" cy="121593"/>
          </a:xfrm>
          <a:prstGeom prst="rect">
            <a:avLst/>
          </a:prstGeom>
          <a:noFill/>
          <a:ln/>
        </p:spPr>
        <p:txBody>
          <a:bodyPr wrap="none" lIns="0" tIns="0" rIns="0" bIns="0" rtlCol="0" anchor="t"/>
          <a:lstStyle/>
          <a:p>
            <a:pPr marL="0" indent="0" algn="l">
              <a:lnSpc>
                <a:spcPct val="110000"/>
              </a:lnSpc>
              <a:buNone/>
            </a:pPr>
            <a:r>
              <a:rPr lang="en-US" sz="700" dirty="0">
                <a:solidFill>
                  <a:srgbClr val="000000"/>
                </a:solidFill>
                <a:latin typeface="Gelasio" pitchFamily="34" charset="0"/>
                <a:ea typeface="Gelasio" pitchFamily="34" charset="-122"/>
                <a:cs typeface="Gelasio" pitchFamily="34" charset="-120"/>
              </a:rPr>
              <a:t>No ethnicity registry in Norway — Sámi identity not recorded in medical records.</a:t>
            </a:r>
            <a:endParaRPr lang="en-US" sz="700" dirty="0"/>
          </a:p>
        </p:txBody>
      </p:sp>
      <p:sp>
        <p:nvSpPr>
          <p:cNvPr id="31" name="Shape 28"/>
          <p:cNvSpPr/>
          <p:nvPr/>
        </p:nvSpPr>
        <p:spPr>
          <a:xfrm>
            <a:off x="4521547" y="1720453"/>
            <a:ext cx="2035597" cy="1274862"/>
          </a:xfrm>
          <a:prstGeom prst="roundRect">
            <a:avLst>
              <a:gd name="adj" fmla="val 1084"/>
            </a:avLst>
          </a:prstGeom>
          <a:solidFill>
            <a:srgbClr val="EEE8DD"/>
          </a:solidFill>
          <a:ln/>
        </p:spPr>
        <p:txBody>
          <a:bodyPr/>
          <a:lstStyle/>
          <a:p>
            <a:endParaRPr lang="nb-NO"/>
          </a:p>
        </p:txBody>
      </p:sp>
      <p:sp>
        <p:nvSpPr>
          <p:cNvPr id="32" name="Shape 29"/>
          <p:cNvSpPr/>
          <p:nvPr/>
        </p:nvSpPr>
        <p:spPr>
          <a:xfrm>
            <a:off x="4613672" y="1812578"/>
            <a:ext cx="276374" cy="276374"/>
          </a:xfrm>
          <a:prstGeom prst="roundRect">
            <a:avLst>
              <a:gd name="adj" fmla="val 20676433"/>
            </a:avLst>
          </a:prstGeom>
          <a:solidFill>
            <a:srgbClr val="D3C5B6"/>
          </a:solidFill>
          <a:ln/>
        </p:spPr>
        <p:txBody>
          <a:bodyPr/>
          <a:lstStyle/>
          <a:p>
            <a:endParaRPr lang="nb-NO"/>
          </a:p>
        </p:txBody>
      </p:sp>
      <p:pic>
        <p:nvPicPr>
          <p:cNvPr id="3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89649" y="1888554"/>
            <a:ext cx="124346" cy="124346"/>
          </a:xfrm>
          <a:prstGeom prst="rect">
            <a:avLst/>
          </a:prstGeom>
        </p:spPr>
      </p:pic>
      <p:sp>
        <p:nvSpPr>
          <p:cNvPr id="34" name="Text 30"/>
          <p:cNvSpPr/>
          <p:nvPr/>
        </p:nvSpPr>
        <p:spPr>
          <a:xfrm>
            <a:off x="4613672" y="2148780"/>
            <a:ext cx="1851347" cy="287982"/>
          </a:xfrm>
          <a:prstGeom prst="rect">
            <a:avLst/>
          </a:prstGeom>
          <a:noFill/>
          <a:ln/>
        </p:spPr>
        <p:txBody>
          <a:bodyPr wrap="square" lIns="0" tIns="0" rIns="0" bIns="0" rtlCol="0" anchor="t">
            <a:normAutofit/>
          </a:bodyPr>
          <a:lstStyle/>
          <a:p>
            <a:pPr marL="0" indent="0" algn="l">
              <a:lnSpc>
                <a:spcPct val="104000"/>
              </a:lnSpc>
              <a:buNone/>
            </a:pPr>
            <a:r>
              <a:rPr lang="en-US" sz="900" dirty="0">
                <a:solidFill>
                  <a:srgbClr val="746558"/>
                </a:solidFill>
                <a:latin typeface="Gelasio SemiBold" pitchFamily="34" charset="0"/>
                <a:ea typeface="Gelasio SemiBold" pitchFamily="34" charset="-122"/>
                <a:cs typeface="Gelasio SemiBold" pitchFamily="34" charset="-120"/>
              </a:rPr>
              <a:t>Individualised care vs. cultural assumptions</a:t>
            </a:r>
            <a:endParaRPr lang="en-US" sz="900" dirty="0"/>
          </a:p>
        </p:txBody>
      </p:sp>
      <p:sp>
        <p:nvSpPr>
          <p:cNvPr id="35" name="Text 31"/>
          <p:cNvSpPr/>
          <p:nvPr/>
        </p:nvSpPr>
        <p:spPr>
          <a:xfrm>
            <a:off x="4613672" y="2496592"/>
            <a:ext cx="1851347" cy="406598"/>
          </a:xfrm>
          <a:prstGeom prst="rect">
            <a:avLst/>
          </a:prstGeom>
          <a:noFill/>
          <a:ln/>
        </p:spPr>
        <p:txBody>
          <a:bodyPr wrap="square" lIns="0" tIns="0" rIns="0" bIns="0" rtlCol="0" anchor="t">
            <a:normAutofit/>
          </a:bodyPr>
          <a:lstStyle/>
          <a:p>
            <a:pPr marL="342900" indent="-342900" algn="l">
              <a:lnSpc>
                <a:spcPct val="110000"/>
              </a:lnSpc>
              <a:buSzPct val="100000"/>
              <a:buChar char="•"/>
            </a:pPr>
            <a:r>
              <a:rPr lang="en-US" sz="700" dirty="0">
                <a:solidFill>
                  <a:srgbClr val="746558"/>
                </a:solidFill>
                <a:latin typeface="Gelasio" pitchFamily="34" charset="0"/>
                <a:ea typeface="Gelasio" pitchFamily="34" charset="-122"/>
                <a:cs typeface="Gelasio" pitchFamily="34" charset="-120"/>
              </a:rPr>
              <a:t>Equal care for all</a:t>
            </a:r>
            <a:endParaRPr lang="en-US" sz="700" dirty="0"/>
          </a:p>
          <a:p>
            <a:pPr marL="342900" indent="-342900" algn="l">
              <a:lnSpc>
                <a:spcPct val="110000"/>
              </a:lnSpc>
              <a:buSzPct val="100000"/>
              <a:buChar char="•"/>
            </a:pPr>
            <a:r>
              <a:rPr lang="en-US" sz="700" dirty="0">
                <a:solidFill>
                  <a:srgbClr val="746558"/>
                </a:solidFill>
                <a:latin typeface="Gelasio" pitchFamily="34" charset="0"/>
                <a:ea typeface="Gelasio" pitchFamily="34" charset="-122"/>
                <a:cs typeface="Gelasio" pitchFamily="34" charset="-120"/>
              </a:rPr>
              <a:t>Fear of stereotyping</a:t>
            </a:r>
            <a:endParaRPr lang="en-US" sz="700" dirty="0"/>
          </a:p>
          <a:p>
            <a:pPr marL="342900" indent="-342900" algn="l">
              <a:lnSpc>
                <a:spcPct val="110000"/>
              </a:lnSpc>
              <a:buSzPct val="100000"/>
              <a:buChar char="•"/>
            </a:pPr>
            <a:r>
              <a:rPr lang="en-US" sz="700" dirty="0">
                <a:solidFill>
                  <a:srgbClr val="746558"/>
                </a:solidFill>
                <a:latin typeface="Gelasio" pitchFamily="34" charset="0"/>
                <a:ea typeface="Gelasio" pitchFamily="34" charset="-122"/>
                <a:cs typeface="Gelasio" pitchFamily="34" charset="-120"/>
              </a:rPr>
              <a:t>Silence misread as confidence</a:t>
            </a:r>
            <a:endParaRPr lang="en-US" sz="700" dirty="0"/>
          </a:p>
        </p:txBody>
      </p:sp>
      <p:sp>
        <p:nvSpPr>
          <p:cNvPr id="36" name="Shape 32"/>
          <p:cNvSpPr/>
          <p:nvPr/>
        </p:nvSpPr>
        <p:spPr>
          <a:xfrm>
            <a:off x="6616973" y="1720453"/>
            <a:ext cx="2035597" cy="1274862"/>
          </a:xfrm>
          <a:prstGeom prst="roundRect">
            <a:avLst>
              <a:gd name="adj" fmla="val 1084"/>
            </a:avLst>
          </a:prstGeom>
          <a:solidFill>
            <a:srgbClr val="EEE8DD"/>
          </a:solidFill>
          <a:ln/>
        </p:spPr>
        <p:txBody>
          <a:bodyPr/>
          <a:lstStyle/>
          <a:p>
            <a:endParaRPr lang="nb-NO"/>
          </a:p>
        </p:txBody>
      </p:sp>
      <p:sp>
        <p:nvSpPr>
          <p:cNvPr id="37" name="Shape 33"/>
          <p:cNvSpPr/>
          <p:nvPr/>
        </p:nvSpPr>
        <p:spPr>
          <a:xfrm>
            <a:off x="6709097" y="1812578"/>
            <a:ext cx="276374" cy="276374"/>
          </a:xfrm>
          <a:prstGeom prst="roundRect">
            <a:avLst>
              <a:gd name="adj" fmla="val 20676433"/>
            </a:avLst>
          </a:prstGeom>
          <a:solidFill>
            <a:srgbClr val="D3C5B6"/>
          </a:solidFill>
          <a:ln/>
        </p:spPr>
        <p:txBody>
          <a:bodyPr/>
          <a:lstStyle/>
          <a:p>
            <a:endParaRPr lang="nb-NO"/>
          </a:p>
        </p:txBody>
      </p:sp>
      <p:pic>
        <p:nvPicPr>
          <p:cNvPr id="3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85074" y="1888554"/>
            <a:ext cx="124346" cy="124346"/>
          </a:xfrm>
          <a:prstGeom prst="rect">
            <a:avLst/>
          </a:prstGeom>
        </p:spPr>
      </p:pic>
      <p:sp>
        <p:nvSpPr>
          <p:cNvPr id="39" name="Text 34"/>
          <p:cNvSpPr/>
          <p:nvPr/>
        </p:nvSpPr>
        <p:spPr>
          <a:xfrm>
            <a:off x="6709097" y="2148780"/>
            <a:ext cx="1851347" cy="287982"/>
          </a:xfrm>
          <a:prstGeom prst="rect">
            <a:avLst/>
          </a:prstGeom>
          <a:noFill/>
          <a:ln/>
        </p:spPr>
        <p:txBody>
          <a:bodyPr wrap="square" lIns="0" tIns="0" rIns="0" bIns="0" rtlCol="0" anchor="t">
            <a:normAutofit/>
          </a:bodyPr>
          <a:lstStyle/>
          <a:p>
            <a:pPr marL="0" indent="0" algn="l">
              <a:lnSpc>
                <a:spcPct val="104000"/>
              </a:lnSpc>
              <a:buNone/>
            </a:pPr>
            <a:r>
              <a:rPr lang="en-US" sz="900" dirty="0">
                <a:solidFill>
                  <a:srgbClr val="746558"/>
                </a:solidFill>
                <a:latin typeface="Gelasio SemiBold" pitchFamily="34" charset="0"/>
                <a:ea typeface="Gelasio SemiBold" pitchFamily="34" charset="-122"/>
                <a:cs typeface="Gelasio SemiBold" pitchFamily="34" charset="-120"/>
              </a:rPr>
              <a:t>Cultural understanding is complex</a:t>
            </a:r>
            <a:endParaRPr lang="en-US" sz="900" dirty="0"/>
          </a:p>
        </p:txBody>
      </p:sp>
      <p:sp>
        <p:nvSpPr>
          <p:cNvPr id="40" name="Text 35"/>
          <p:cNvSpPr/>
          <p:nvPr/>
        </p:nvSpPr>
        <p:spPr>
          <a:xfrm>
            <a:off x="6709097" y="2496592"/>
            <a:ext cx="1851347" cy="264096"/>
          </a:xfrm>
          <a:prstGeom prst="rect">
            <a:avLst/>
          </a:prstGeom>
          <a:noFill/>
          <a:ln/>
        </p:spPr>
        <p:txBody>
          <a:bodyPr wrap="square" lIns="0" tIns="0" rIns="0" bIns="0" rtlCol="0" anchor="t">
            <a:normAutofit/>
          </a:bodyPr>
          <a:lstStyle/>
          <a:p>
            <a:pPr marL="342900" indent="-342900" algn="l">
              <a:lnSpc>
                <a:spcPct val="110000"/>
              </a:lnSpc>
              <a:buSzPct val="100000"/>
              <a:buChar char="•"/>
            </a:pPr>
            <a:r>
              <a:rPr lang="en-US" sz="700" dirty="0">
                <a:solidFill>
                  <a:srgbClr val="746558"/>
                </a:solidFill>
                <a:latin typeface="Gelasio" pitchFamily="34" charset="0"/>
                <a:ea typeface="Gelasio" pitchFamily="34" charset="-122"/>
                <a:cs typeface="Gelasio" pitchFamily="34" charset="-120"/>
              </a:rPr>
              <a:t>Sámi culture hard to recognise</a:t>
            </a:r>
            <a:endParaRPr lang="en-US" sz="700" dirty="0"/>
          </a:p>
          <a:p>
            <a:pPr marL="342900" indent="-342900" algn="l">
              <a:lnSpc>
                <a:spcPct val="110000"/>
              </a:lnSpc>
              <a:buSzPct val="100000"/>
              <a:buChar char="•"/>
            </a:pPr>
            <a:r>
              <a:rPr lang="en-US" sz="700" dirty="0">
                <a:solidFill>
                  <a:srgbClr val="746558"/>
                </a:solidFill>
                <a:latin typeface="Gelasio" pitchFamily="34" charset="0"/>
                <a:ea typeface="Gelasio" pitchFamily="34" charset="-122"/>
                <a:cs typeface="Gelasio" pitchFamily="34" charset="-120"/>
              </a:rPr>
              <a:t>Often seen as "extra"</a:t>
            </a:r>
            <a:endParaRPr lang="en-US" sz="700" dirty="0"/>
          </a:p>
        </p:txBody>
      </p:sp>
      <p:sp>
        <p:nvSpPr>
          <p:cNvPr id="41" name="Shape 36"/>
          <p:cNvSpPr/>
          <p:nvPr/>
        </p:nvSpPr>
        <p:spPr>
          <a:xfrm>
            <a:off x="4521547" y="3055144"/>
            <a:ext cx="4131022" cy="1130871"/>
          </a:xfrm>
          <a:prstGeom prst="roundRect">
            <a:avLst>
              <a:gd name="adj" fmla="val 1222"/>
            </a:avLst>
          </a:prstGeom>
          <a:solidFill>
            <a:srgbClr val="EEE8DD"/>
          </a:solidFill>
          <a:ln/>
        </p:spPr>
        <p:txBody>
          <a:bodyPr/>
          <a:lstStyle/>
          <a:p>
            <a:endParaRPr lang="nb-NO"/>
          </a:p>
        </p:txBody>
      </p:sp>
      <p:sp>
        <p:nvSpPr>
          <p:cNvPr id="42" name="Shape 37"/>
          <p:cNvSpPr/>
          <p:nvPr/>
        </p:nvSpPr>
        <p:spPr>
          <a:xfrm>
            <a:off x="4613672" y="3147268"/>
            <a:ext cx="276374" cy="276374"/>
          </a:xfrm>
          <a:prstGeom prst="roundRect">
            <a:avLst>
              <a:gd name="adj" fmla="val 20676433"/>
            </a:avLst>
          </a:prstGeom>
          <a:solidFill>
            <a:srgbClr val="D3C5B6"/>
          </a:solidFill>
          <a:ln/>
        </p:spPr>
        <p:txBody>
          <a:bodyPr/>
          <a:lstStyle/>
          <a:p>
            <a:endParaRPr lang="nb-NO"/>
          </a:p>
        </p:txBody>
      </p:sp>
      <p:pic>
        <p:nvPicPr>
          <p:cNvPr id="4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89649" y="3223245"/>
            <a:ext cx="124346" cy="124346"/>
          </a:xfrm>
          <a:prstGeom prst="rect">
            <a:avLst/>
          </a:prstGeom>
        </p:spPr>
      </p:pic>
      <p:sp>
        <p:nvSpPr>
          <p:cNvPr id="44" name="Text 38"/>
          <p:cNvSpPr/>
          <p:nvPr/>
        </p:nvSpPr>
        <p:spPr>
          <a:xfrm>
            <a:off x="4613672" y="3483471"/>
            <a:ext cx="1896814" cy="143991"/>
          </a:xfrm>
          <a:prstGeom prst="rect">
            <a:avLst/>
          </a:prstGeom>
          <a:noFill/>
          <a:ln/>
        </p:spPr>
        <p:txBody>
          <a:bodyPr wrap="none" lIns="0" tIns="0" rIns="0" bIns="0" rtlCol="0" anchor="t"/>
          <a:lstStyle/>
          <a:p>
            <a:pPr marL="0" indent="0" algn="l">
              <a:lnSpc>
                <a:spcPct val="104000"/>
              </a:lnSpc>
              <a:buNone/>
            </a:pPr>
            <a:r>
              <a:rPr lang="en-US" sz="900" dirty="0">
                <a:solidFill>
                  <a:srgbClr val="746558"/>
                </a:solidFill>
                <a:latin typeface="Gelasio SemiBold" pitchFamily="34" charset="0"/>
                <a:ea typeface="Gelasio SemiBold" pitchFamily="34" charset="-122"/>
                <a:cs typeface="Gelasio SemiBold" pitchFamily="34" charset="-120"/>
              </a:rPr>
              <a:t>Culture as strength and challenge</a:t>
            </a:r>
            <a:endParaRPr lang="en-US" sz="900" dirty="0"/>
          </a:p>
        </p:txBody>
      </p:sp>
      <p:sp>
        <p:nvSpPr>
          <p:cNvPr id="45" name="Text 39"/>
          <p:cNvSpPr/>
          <p:nvPr/>
        </p:nvSpPr>
        <p:spPr>
          <a:xfrm>
            <a:off x="4613672" y="3687291"/>
            <a:ext cx="3946773" cy="406598"/>
          </a:xfrm>
          <a:prstGeom prst="rect">
            <a:avLst/>
          </a:prstGeom>
          <a:noFill/>
          <a:ln/>
        </p:spPr>
        <p:txBody>
          <a:bodyPr wrap="square" lIns="0" tIns="0" rIns="0" bIns="0" rtlCol="0" anchor="t">
            <a:normAutofit/>
          </a:bodyPr>
          <a:lstStyle/>
          <a:p>
            <a:pPr marL="342900" indent="-342900" algn="l">
              <a:lnSpc>
                <a:spcPct val="110000"/>
              </a:lnSpc>
              <a:buSzPct val="100000"/>
              <a:buChar char="•"/>
            </a:pPr>
            <a:r>
              <a:rPr lang="en-US" sz="700" dirty="0">
                <a:solidFill>
                  <a:srgbClr val="746558"/>
                </a:solidFill>
                <a:latin typeface="Gelasio" pitchFamily="34" charset="0"/>
                <a:ea typeface="Gelasio" pitchFamily="34" charset="-122"/>
                <a:cs typeface="Gelasio" pitchFamily="34" charset="-120"/>
              </a:rPr>
              <a:t>Calm childbirth style</a:t>
            </a:r>
            <a:endParaRPr lang="en-US" sz="700" dirty="0"/>
          </a:p>
          <a:p>
            <a:pPr marL="342900" indent="-342900" algn="l">
              <a:lnSpc>
                <a:spcPct val="110000"/>
              </a:lnSpc>
              <a:buSzPct val="100000"/>
              <a:buChar char="•"/>
            </a:pPr>
            <a:r>
              <a:rPr lang="en-US" sz="700" dirty="0">
                <a:solidFill>
                  <a:srgbClr val="746558"/>
                </a:solidFill>
                <a:latin typeface="Gelasio" pitchFamily="34" charset="0"/>
                <a:ea typeface="Gelasio" pitchFamily="34" charset="-122"/>
                <a:cs typeface="Gelasio" pitchFamily="34" charset="-120"/>
              </a:rPr>
              <a:t>Legacy of Norwegianization</a:t>
            </a:r>
            <a:endParaRPr lang="en-US" sz="700" dirty="0"/>
          </a:p>
          <a:p>
            <a:pPr marL="342900" indent="-342900" algn="l">
              <a:lnSpc>
                <a:spcPct val="110000"/>
              </a:lnSpc>
              <a:buSzPct val="100000"/>
              <a:buChar char="•"/>
            </a:pPr>
            <a:r>
              <a:rPr lang="en-US" sz="700" dirty="0">
                <a:solidFill>
                  <a:srgbClr val="746558"/>
                </a:solidFill>
                <a:latin typeface="Gelasio" pitchFamily="34" charset="0"/>
                <a:ea typeface="Gelasio" pitchFamily="34" charset="-122"/>
                <a:cs typeface="Gelasio" pitchFamily="34" charset="-120"/>
              </a:rPr>
              <a:t>Silence shapes care</a:t>
            </a:r>
            <a:endParaRPr lang="en-US" sz="700" dirty="0"/>
          </a:p>
        </p:txBody>
      </p:sp>
      <p:sp>
        <p:nvSpPr>
          <p:cNvPr id="46" name="Shape 40"/>
          <p:cNvSpPr/>
          <p:nvPr/>
        </p:nvSpPr>
        <p:spPr>
          <a:xfrm>
            <a:off x="4521547" y="4253359"/>
            <a:ext cx="4131022" cy="425946"/>
          </a:xfrm>
          <a:prstGeom prst="roundRect">
            <a:avLst>
              <a:gd name="adj" fmla="val 3245"/>
            </a:avLst>
          </a:prstGeom>
          <a:solidFill>
            <a:srgbClr val="FCF2B5"/>
          </a:solidFill>
          <a:ln/>
        </p:spPr>
        <p:txBody>
          <a:bodyPr/>
          <a:lstStyle/>
          <a:p>
            <a:endParaRPr lang="nb-NO"/>
          </a:p>
        </p:txBody>
      </p:sp>
      <p:pic>
        <p:nvPicPr>
          <p:cNvPr id="47" name="Image 4" descr="preencoded.png"/>
          <p:cNvPicPr>
            <a:picLocks noChangeAspect="1"/>
          </p:cNvPicPr>
          <p:nvPr/>
        </p:nvPicPr>
        <p:blipFill>
          <a:blip r:embed="rId7"/>
          <a:stretch>
            <a:fillRect/>
          </a:stretch>
        </p:blipFill>
        <p:spPr>
          <a:xfrm>
            <a:off x="4613672" y="4373538"/>
            <a:ext cx="115119" cy="92125"/>
          </a:xfrm>
          <a:prstGeom prst="rect">
            <a:avLst/>
          </a:prstGeom>
        </p:spPr>
      </p:pic>
      <p:sp>
        <p:nvSpPr>
          <p:cNvPr id="48" name="Text 41"/>
          <p:cNvSpPr/>
          <p:nvPr/>
        </p:nvSpPr>
        <p:spPr>
          <a:xfrm>
            <a:off x="4820915" y="4336182"/>
            <a:ext cx="3739530" cy="243185"/>
          </a:xfrm>
          <a:prstGeom prst="rect">
            <a:avLst/>
          </a:prstGeom>
          <a:noFill/>
          <a:ln/>
        </p:spPr>
        <p:txBody>
          <a:bodyPr wrap="square" lIns="0" tIns="0" rIns="0" bIns="0" rtlCol="0" anchor="t">
            <a:normAutofit/>
          </a:bodyPr>
          <a:lstStyle/>
          <a:p>
            <a:pPr marL="0" indent="0" algn="l">
              <a:lnSpc>
                <a:spcPct val="110000"/>
              </a:lnSpc>
              <a:buNone/>
            </a:pPr>
            <a:r>
              <a:rPr lang="en-US" sz="700" b="1" dirty="0">
                <a:solidFill>
                  <a:srgbClr val="000000"/>
                </a:solidFill>
                <a:latin typeface="Gelasio" pitchFamily="34" charset="0"/>
                <a:ea typeface="Gelasio" pitchFamily="34" charset="-122"/>
                <a:cs typeface="Gelasio" pitchFamily="34" charset="-120"/>
              </a:rPr>
              <a:t>Main theme:</a:t>
            </a:r>
            <a:r>
              <a:rPr lang="en-US" sz="700" dirty="0">
                <a:solidFill>
                  <a:srgbClr val="000000"/>
                </a:solidFill>
                <a:latin typeface="Gelasio" pitchFamily="34" charset="0"/>
                <a:ea typeface="Gelasio" pitchFamily="34" charset="-122"/>
                <a:cs typeface="Gelasio" pitchFamily="34" charset="-120"/>
              </a:rPr>
              <a:t> "We are all Norwegians" — can hide real differences and lead to culturally unsafe care.</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96119" y="544413"/>
            <a:ext cx="8283476" cy="420886"/>
          </a:xfrm>
          <a:prstGeom prst="rect">
            <a:avLst/>
          </a:prstGeom>
          <a:noFill/>
          <a:ln/>
        </p:spPr>
        <p:txBody>
          <a:bodyPr wrap="none" lIns="0" tIns="0" rIns="0" bIns="0" rtlCol="0" anchor="t"/>
          <a:lstStyle/>
          <a:p>
            <a:pPr marL="0" indent="0" algn="l">
              <a:lnSpc>
                <a:spcPct val="104000"/>
              </a:lnSpc>
              <a:buNone/>
            </a:pPr>
            <a:r>
              <a:rPr lang="en-US" sz="2650" dirty="0">
                <a:solidFill>
                  <a:srgbClr val="484237"/>
                </a:solidFill>
                <a:latin typeface="Gelasio SemiBold" pitchFamily="34" charset="0"/>
                <a:ea typeface="Gelasio SemiBold" pitchFamily="34" charset="-122"/>
                <a:cs typeface="Gelasio SemiBold" pitchFamily="34" charset="-120"/>
              </a:rPr>
              <a:t>Why MNH Matters to Indigenous Communities</a:t>
            </a:r>
            <a:endParaRPr lang="en-US" sz="2650" dirty="0"/>
          </a:p>
        </p:txBody>
      </p:sp>
      <p:sp>
        <p:nvSpPr>
          <p:cNvPr id="3" name="Text 1"/>
          <p:cNvSpPr/>
          <p:nvPr/>
        </p:nvSpPr>
        <p:spPr>
          <a:xfrm>
            <a:off x="496119" y="1221135"/>
            <a:ext cx="8608963" cy="210071"/>
          </a:xfrm>
          <a:prstGeom prst="rect">
            <a:avLst/>
          </a:prstGeom>
          <a:noFill/>
          <a:ln/>
        </p:spPr>
        <p:txBody>
          <a:bodyPr wrap="none" lIns="0" tIns="0" rIns="0" bIns="0" rtlCol="0" anchor="t"/>
          <a:lstStyle/>
          <a:p>
            <a:pPr marL="0" indent="0" algn="l">
              <a:lnSpc>
                <a:spcPct val="130000"/>
              </a:lnSpc>
              <a:buNone/>
            </a:pPr>
            <a:r>
              <a:rPr lang="en-US" sz="1050" dirty="0">
                <a:solidFill>
                  <a:srgbClr val="746558"/>
                </a:solidFill>
                <a:latin typeface="Gelasio" pitchFamily="34" charset="0"/>
                <a:ea typeface="Gelasio" pitchFamily="34" charset="-122"/>
                <a:cs typeface="Gelasio" pitchFamily="34" charset="-120"/>
              </a:rPr>
              <a:t>Barriers are </a:t>
            </a:r>
            <a:r>
              <a:rPr lang="en-US" sz="1050" b="1" dirty="0">
                <a:solidFill>
                  <a:srgbClr val="746558"/>
                </a:solidFill>
                <a:latin typeface="Gelasio" pitchFamily="34" charset="0"/>
                <a:ea typeface="Gelasio" pitchFamily="34" charset="-122"/>
                <a:cs typeface="Gelasio" pitchFamily="34" charset="-120"/>
              </a:rPr>
              <a:t>intersecting</a:t>
            </a:r>
            <a:r>
              <a:rPr lang="en-US" sz="1050" dirty="0">
                <a:solidFill>
                  <a:srgbClr val="746558"/>
                </a:solidFill>
                <a:latin typeface="Gelasio" pitchFamily="34" charset="0"/>
                <a:ea typeface="Gelasio" pitchFamily="34" charset="-122"/>
                <a:cs typeface="Gelasio" pitchFamily="34" charset="-120"/>
              </a:rPr>
              <a:t> — medical, cultural, social, and structural.</a:t>
            </a:r>
            <a:endParaRPr lang="en-US" sz="1050" dirty="0"/>
          </a:p>
        </p:txBody>
      </p:sp>
      <p:sp>
        <p:nvSpPr>
          <p:cNvPr id="4" name="Text 2"/>
          <p:cNvSpPr/>
          <p:nvPr/>
        </p:nvSpPr>
        <p:spPr>
          <a:xfrm>
            <a:off x="496119" y="1703040"/>
            <a:ext cx="3911575" cy="420737"/>
          </a:xfrm>
          <a:prstGeom prst="rect">
            <a:avLst/>
          </a:prstGeom>
          <a:noFill/>
          <a:ln/>
        </p:spPr>
        <p:txBody>
          <a:bodyPr wrap="square" lIns="0" tIns="0" rIns="0" bIns="0" rtlCol="0" anchor="t">
            <a:normAutofit/>
          </a:bodyPr>
          <a:lstStyle/>
          <a:p>
            <a:pPr marL="0" indent="0" algn="l">
              <a:lnSpc>
                <a:spcPct val="104000"/>
              </a:lnSpc>
              <a:buNone/>
            </a:pPr>
            <a:r>
              <a:rPr lang="en-US" sz="1300" dirty="0">
                <a:solidFill>
                  <a:srgbClr val="484237"/>
                </a:solidFill>
                <a:latin typeface="Gelasio SemiBold" pitchFamily="34" charset="0"/>
                <a:ea typeface="Gelasio SemiBold" pitchFamily="34" charset="-122"/>
                <a:cs typeface="Gelasio SemiBold" pitchFamily="34" charset="-120"/>
              </a:rPr>
              <a:t>Lack of Culturally Appropriate, Respectful Services</a:t>
            </a:r>
            <a:endParaRPr lang="en-US" sz="1300" dirty="0"/>
          </a:p>
        </p:txBody>
      </p:sp>
      <p:sp>
        <p:nvSpPr>
          <p:cNvPr id="5" name="Text 3"/>
          <p:cNvSpPr/>
          <p:nvPr/>
        </p:nvSpPr>
        <p:spPr>
          <a:xfrm>
            <a:off x="496119" y="2251695"/>
            <a:ext cx="3911575" cy="1184523"/>
          </a:xfrm>
          <a:prstGeom prst="rect">
            <a:avLst/>
          </a:prstGeom>
          <a:noFill/>
          <a:ln/>
        </p:spPr>
        <p:txBody>
          <a:bodyPr wrap="square" lIns="0" tIns="0" rIns="0" bIns="0" rtlCol="0" anchor="t">
            <a:normAutofit/>
          </a:bodyPr>
          <a:lstStyle/>
          <a:p>
            <a:pPr marL="342900" indent="-342900" algn="l">
              <a:lnSpc>
                <a:spcPct val="130000"/>
              </a:lnSpc>
              <a:buSzPct val="100000"/>
              <a:buChar char="•"/>
            </a:pPr>
            <a:r>
              <a:rPr lang="en-US" sz="1050" dirty="0">
                <a:solidFill>
                  <a:srgbClr val="746558"/>
                </a:solidFill>
                <a:latin typeface="Gelasio" pitchFamily="34" charset="0"/>
                <a:ea typeface="Gelasio" pitchFamily="34" charset="-122"/>
                <a:cs typeface="Gelasio" pitchFamily="34" charset="-120"/>
              </a:rPr>
              <a:t>Health systems built without Indigenous input</a:t>
            </a:r>
            <a:endParaRPr lang="en-US" sz="1050" dirty="0"/>
          </a:p>
          <a:p>
            <a:pPr marL="342900" indent="-342900" algn="l">
              <a:lnSpc>
                <a:spcPct val="130000"/>
              </a:lnSpc>
              <a:buSzPct val="100000"/>
              <a:buChar char="•"/>
            </a:pPr>
            <a:r>
              <a:rPr lang="en-US" sz="1050" dirty="0">
                <a:solidFill>
                  <a:srgbClr val="746558"/>
                </a:solidFill>
                <a:latin typeface="Gelasio" pitchFamily="34" charset="0"/>
                <a:ea typeface="Gelasio" pitchFamily="34" charset="-122"/>
                <a:cs typeface="Gelasio" pitchFamily="34" charset="-120"/>
              </a:rPr>
              <a:t>Language barriers reduce access to accurate MNH information</a:t>
            </a:r>
            <a:endParaRPr lang="en-US" sz="1050" dirty="0"/>
          </a:p>
          <a:p>
            <a:pPr marL="342900" indent="-342900" algn="l">
              <a:lnSpc>
                <a:spcPct val="130000"/>
              </a:lnSpc>
              <a:buSzPct val="100000"/>
              <a:buChar char="•"/>
            </a:pPr>
            <a:r>
              <a:rPr lang="en-US" sz="1050" dirty="0">
                <a:solidFill>
                  <a:srgbClr val="746558"/>
                </a:solidFill>
                <a:latin typeface="Gelasio" pitchFamily="34" charset="0"/>
                <a:ea typeface="Gelasio" pitchFamily="34" charset="-122"/>
                <a:cs typeface="Gelasio" pitchFamily="34" charset="-120"/>
              </a:rPr>
              <a:t>Cultural practices excluded from formal care</a:t>
            </a:r>
            <a:endParaRPr lang="en-US" sz="1050" dirty="0"/>
          </a:p>
          <a:p>
            <a:pPr marL="342900" indent="-342900" algn="l">
              <a:lnSpc>
                <a:spcPct val="130000"/>
              </a:lnSpc>
              <a:buSzPct val="100000"/>
              <a:buChar char="•"/>
            </a:pPr>
            <a:r>
              <a:rPr lang="en-US" sz="1050" dirty="0">
                <a:solidFill>
                  <a:srgbClr val="746558"/>
                </a:solidFill>
                <a:latin typeface="Gelasio" pitchFamily="34" charset="0"/>
                <a:ea typeface="Gelasio" pitchFamily="34" charset="-122"/>
                <a:cs typeface="Gelasio" pitchFamily="34" charset="-120"/>
              </a:rPr>
              <a:t>Fear of disrespect and mistreatment deters facility births</a:t>
            </a:r>
            <a:endParaRPr lang="en-US" sz="1050" dirty="0"/>
          </a:p>
        </p:txBody>
      </p:sp>
      <p:sp>
        <p:nvSpPr>
          <p:cNvPr id="6" name="Text 4"/>
          <p:cNvSpPr/>
          <p:nvPr/>
        </p:nvSpPr>
        <p:spPr>
          <a:xfrm>
            <a:off x="4741069" y="1703040"/>
            <a:ext cx="3168253" cy="210369"/>
          </a:xfrm>
          <a:prstGeom prst="rect">
            <a:avLst/>
          </a:prstGeom>
          <a:noFill/>
          <a:ln/>
        </p:spPr>
        <p:txBody>
          <a:bodyPr wrap="none" lIns="0" tIns="0" rIns="0" bIns="0" rtlCol="0" anchor="t"/>
          <a:lstStyle/>
          <a:p>
            <a:pPr marL="0" indent="0" algn="l">
              <a:lnSpc>
                <a:spcPct val="104000"/>
              </a:lnSpc>
              <a:buNone/>
            </a:pPr>
            <a:r>
              <a:rPr lang="en-US" sz="1300" dirty="0">
                <a:solidFill>
                  <a:srgbClr val="484237"/>
                </a:solidFill>
                <a:latin typeface="Gelasio SemiBold" pitchFamily="34" charset="0"/>
                <a:ea typeface="Gelasio SemiBold" pitchFamily="34" charset="-122"/>
                <a:cs typeface="Gelasio SemiBold" pitchFamily="34" charset="-120"/>
              </a:rPr>
              <a:t>Other Systemic &amp; Social Barriers</a:t>
            </a:r>
            <a:endParaRPr lang="en-US" sz="1300" dirty="0"/>
          </a:p>
        </p:txBody>
      </p:sp>
      <p:sp>
        <p:nvSpPr>
          <p:cNvPr id="7" name="Text 5"/>
          <p:cNvSpPr/>
          <p:nvPr/>
        </p:nvSpPr>
        <p:spPr>
          <a:xfrm>
            <a:off x="4741069" y="2041327"/>
            <a:ext cx="3911575" cy="1394594"/>
          </a:xfrm>
          <a:prstGeom prst="rect">
            <a:avLst/>
          </a:prstGeom>
          <a:noFill/>
          <a:ln/>
        </p:spPr>
        <p:txBody>
          <a:bodyPr wrap="square" lIns="0" tIns="0" rIns="0" bIns="0" rtlCol="0" anchor="t">
            <a:normAutofit/>
          </a:bodyPr>
          <a:lstStyle/>
          <a:p>
            <a:pPr marL="342900" indent="-342900" algn="l">
              <a:lnSpc>
                <a:spcPct val="130000"/>
              </a:lnSpc>
              <a:buSzPct val="100000"/>
              <a:buChar char="•"/>
            </a:pPr>
            <a:r>
              <a:rPr lang="en-US" sz="1050" dirty="0">
                <a:solidFill>
                  <a:srgbClr val="746558"/>
                </a:solidFill>
                <a:latin typeface="Gelasio" pitchFamily="34" charset="0"/>
                <a:ea typeface="Gelasio" pitchFamily="34" charset="-122"/>
                <a:cs typeface="Gelasio" pitchFamily="34" charset="-120"/>
              </a:rPr>
              <a:t>Geographic isolation limits access to skilled attendance</a:t>
            </a:r>
            <a:endParaRPr lang="en-US" sz="1050" dirty="0"/>
          </a:p>
          <a:p>
            <a:pPr marL="342900" indent="-342900" algn="l">
              <a:lnSpc>
                <a:spcPct val="130000"/>
              </a:lnSpc>
              <a:buSzPct val="100000"/>
              <a:buChar char="•"/>
            </a:pPr>
            <a:r>
              <a:rPr lang="en-US" sz="1050" dirty="0">
                <a:solidFill>
                  <a:srgbClr val="746558"/>
                </a:solidFill>
                <a:latin typeface="Gelasio" pitchFamily="34" charset="0"/>
                <a:ea typeface="Gelasio" pitchFamily="34" charset="-122"/>
                <a:cs typeface="Gelasio" pitchFamily="34" charset="-120"/>
              </a:rPr>
              <a:t>Climate change threatens food security and maternal nutrition</a:t>
            </a:r>
            <a:endParaRPr lang="en-US" sz="1050" dirty="0"/>
          </a:p>
          <a:p>
            <a:pPr marL="342900" indent="-342900" algn="l">
              <a:lnSpc>
                <a:spcPct val="130000"/>
              </a:lnSpc>
              <a:buSzPct val="100000"/>
              <a:buChar char="•"/>
            </a:pPr>
            <a:r>
              <a:rPr lang="en-US" sz="1050" dirty="0">
                <a:solidFill>
                  <a:srgbClr val="746558"/>
                </a:solidFill>
                <a:latin typeface="Gelasio" pitchFamily="34" charset="0"/>
                <a:ea typeface="Gelasio" pitchFamily="34" charset="-122"/>
                <a:cs typeface="Gelasio" pitchFamily="34" charset="-120"/>
              </a:rPr>
              <a:t>Harmful stigma affects women and mothers with disabilities</a:t>
            </a:r>
            <a:endParaRPr lang="en-US" sz="1050" dirty="0"/>
          </a:p>
          <a:p>
            <a:pPr marL="342900" indent="-342900" algn="l">
              <a:lnSpc>
                <a:spcPct val="130000"/>
              </a:lnSpc>
              <a:buSzPct val="100000"/>
              <a:buChar char="•"/>
            </a:pPr>
            <a:r>
              <a:rPr lang="en-US" sz="1050" dirty="0">
                <a:solidFill>
                  <a:srgbClr val="746558"/>
                </a:solidFill>
                <a:latin typeface="Gelasio" pitchFamily="34" charset="0"/>
                <a:ea typeface="Gelasio" pitchFamily="34" charset="-122"/>
                <a:cs typeface="Gelasio" pitchFamily="34" charset="-120"/>
              </a:rPr>
              <a:t>Indigenous women underrepresented in health decision-making</a:t>
            </a:r>
            <a:endParaRPr lang="en-US" sz="1050" dirty="0"/>
          </a:p>
        </p:txBody>
      </p:sp>
      <p:sp>
        <p:nvSpPr>
          <p:cNvPr id="8" name="Shape 6"/>
          <p:cNvSpPr/>
          <p:nvPr/>
        </p:nvSpPr>
        <p:spPr>
          <a:xfrm>
            <a:off x="496119" y="3624858"/>
            <a:ext cx="8151763" cy="974154"/>
          </a:xfrm>
          <a:prstGeom prst="roundRect">
            <a:avLst>
              <a:gd name="adj" fmla="val 2074"/>
            </a:avLst>
          </a:prstGeom>
          <a:solidFill>
            <a:srgbClr val="B6D6FC"/>
          </a:solidFill>
          <a:ln/>
        </p:spPr>
        <p:txBody>
          <a:bodyPr/>
          <a:lstStyle/>
          <a:p>
            <a:endParaRPr lang="nb-NO"/>
          </a:p>
        </p:txBody>
      </p:sp>
      <p:pic>
        <p:nvPicPr>
          <p:cNvPr id="9" name="Image 0" descr="preencoded.png"/>
          <p:cNvPicPr>
            <a:picLocks noChangeAspect="1"/>
          </p:cNvPicPr>
          <p:nvPr/>
        </p:nvPicPr>
        <p:blipFill>
          <a:blip r:embed="rId3"/>
          <a:stretch>
            <a:fillRect/>
          </a:stretch>
        </p:blipFill>
        <p:spPr>
          <a:xfrm>
            <a:off x="630734" y="3818186"/>
            <a:ext cx="168325" cy="134615"/>
          </a:xfrm>
          <a:prstGeom prst="rect">
            <a:avLst/>
          </a:prstGeom>
        </p:spPr>
      </p:pic>
      <p:sp>
        <p:nvSpPr>
          <p:cNvPr id="10" name="Text 7"/>
          <p:cNvSpPr/>
          <p:nvPr/>
        </p:nvSpPr>
        <p:spPr>
          <a:xfrm>
            <a:off x="933673" y="3786411"/>
            <a:ext cx="7579593" cy="630213"/>
          </a:xfrm>
          <a:prstGeom prst="rect">
            <a:avLst/>
          </a:prstGeom>
          <a:noFill/>
          <a:ln/>
        </p:spPr>
        <p:txBody>
          <a:bodyPr wrap="square" lIns="0" tIns="0" rIns="0" bIns="0" rtlCol="0" anchor="t">
            <a:normAutofit/>
          </a:bodyPr>
          <a:lstStyle/>
          <a:p>
            <a:pPr marL="0" indent="0" algn="l">
              <a:lnSpc>
                <a:spcPct val="130000"/>
              </a:lnSpc>
              <a:buNone/>
            </a:pPr>
            <a:r>
              <a:rPr lang="en-US" sz="1050" b="1" dirty="0">
                <a:solidFill>
                  <a:srgbClr val="000000"/>
                </a:solidFill>
                <a:latin typeface="Gelasio" pitchFamily="34" charset="0"/>
                <a:ea typeface="Gelasio" pitchFamily="34" charset="-122"/>
                <a:cs typeface="Gelasio" pitchFamily="34" charset="-120"/>
              </a:rPr>
              <a:t>Maternal and newborn health is not only a medical issue — it is a rights issue, a cultural issue, and a justice issue.</a:t>
            </a:r>
            <a:r>
              <a:rPr lang="en-US" sz="1050" dirty="0">
                <a:solidFill>
                  <a:srgbClr val="000000"/>
                </a:solidFill>
                <a:latin typeface="Gelasio" pitchFamily="34" charset="0"/>
                <a:ea typeface="Gelasio" pitchFamily="34" charset="-122"/>
                <a:cs typeface="Gelasio" pitchFamily="34" charset="-120"/>
              </a:rPr>
              <a:t> CEDAW General Recommendation 39 (2022) calls for culturally appropriate services and recognition of Indigenous health systems.</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480640" y="463897"/>
            <a:ext cx="6550000" cy="255240"/>
          </a:xfrm>
          <a:prstGeom prst="roundRect">
            <a:avLst>
              <a:gd name="adj" fmla="val 6457"/>
            </a:avLst>
          </a:prstGeom>
          <a:solidFill>
            <a:srgbClr val="ECE6DF"/>
          </a:solidFill>
          <a:ln/>
        </p:spPr>
        <p:txBody>
          <a:bodyPr/>
          <a:lstStyle/>
          <a:p>
            <a:endParaRPr lang="nb-NO"/>
          </a:p>
        </p:txBody>
      </p:sp>
      <p:sp>
        <p:nvSpPr>
          <p:cNvPr id="3" name="Text 1"/>
          <p:cNvSpPr/>
          <p:nvPr/>
        </p:nvSpPr>
        <p:spPr>
          <a:xfrm>
            <a:off x="563017" y="505048"/>
            <a:ext cx="6842447" cy="172938"/>
          </a:xfrm>
          <a:prstGeom prst="rect">
            <a:avLst/>
          </a:prstGeom>
          <a:noFill/>
          <a:ln/>
        </p:spPr>
        <p:txBody>
          <a:bodyPr wrap="none" lIns="0" tIns="0" rIns="0" bIns="0" rtlCol="0" anchor="t"/>
          <a:lstStyle/>
          <a:p>
            <a:pPr marL="0" indent="0" algn="l">
              <a:lnSpc>
                <a:spcPct val="131000"/>
              </a:lnSpc>
              <a:buNone/>
            </a:pPr>
            <a:r>
              <a:rPr lang="en-US" sz="850" dirty="0">
                <a:solidFill>
                  <a:srgbClr val="746558"/>
                </a:solidFill>
                <a:latin typeface="Gelasio" pitchFamily="34" charset="0"/>
                <a:ea typeface="Gelasio" pitchFamily="34" charset="-122"/>
                <a:cs typeface="Gelasio" pitchFamily="34" charset="-120"/>
              </a:rPr>
              <a:t>FOCUS GROUP DISCUSSIONS — INDIGENOUS YOUNG WOMEN, KENYA &amp; GUATEMALA, 2023 (MINORITY RIGHTS GROUP)</a:t>
            </a:r>
            <a:endParaRPr lang="en-US" sz="850" dirty="0"/>
          </a:p>
        </p:txBody>
      </p:sp>
      <p:sp>
        <p:nvSpPr>
          <p:cNvPr id="4" name="Text 2"/>
          <p:cNvSpPr/>
          <p:nvPr/>
        </p:nvSpPr>
        <p:spPr>
          <a:xfrm>
            <a:off x="480640" y="772344"/>
            <a:ext cx="6216923" cy="429146"/>
          </a:xfrm>
          <a:prstGeom prst="rect">
            <a:avLst/>
          </a:prstGeom>
          <a:noFill/>
          <a:ln/>
        </p:spPr>
        <p:txBody>
          <a:bodyPr wrap="none" lIns="0" tIns="0" rIns="0" bIns="0" rtlCol="0" anchor="t"/>
          <a:lstStyle/>
          <a:p>
            <a:pPr marL="0" indent="0" algn="l">
              <a:lnSpc>
                <a:spcPct val="104000"/>
              </a:lnSpc>
              <a:buNone/>
            </a:pPr>
            <a:r>
              <a:rPr lang="en-US" sz="2700" dirty="0">
                <a:solidFill>
                  <a:srgbClr val="484237"/>
                </a:solidFill>
                <a:latin typeface="Gelasio SemiBold" pitchFamily="34" charset="0"/>
                <a:ea typeface="Gelasio SemiBold" pitchFamily="34" charset="-122"/>
                <a:cs typeface="Gelasio SemiBold" pitchFamily="34" charset="-120"/>
              </a:rPr>
              <a:t>What Do Indigenous Women Say?</a:t>
            </a:r>
            <a:endParaRPr lang="en-US" sz="2700" dirty="0"/>
          </a:p>
        </p:txBody>
      </p:sp>
      <p:sp>
        <p:nvSpPr>
          <p:cNvPr id="5" name="Shape 3"/>
          <p:cNvSpPr/>
          <p:nvPr/>
        </p:nvSpPr>
        <p:spPr>
          <a:xfrm>
            <a:off x="480640" y="1550640"/>
            <a:ext cx="1895401" cy="2613273"/>
          </a:xfrm>
          <a:prstGeom prst="roundRect">
            <a:avLst>
              <a:gd name="adj" fmla="val 1087"/>
            </a:avLst>
          </a:prstGeom>
          <a:solidFill>
            <a:srgbClr val="F9F6F0"/>
          </a:solidFill>
          <a:ln w="19050">
            <a:solidFill>
              <a:srgbClr val="D4CEC3"/>
            </a:solidFill>
            <a:prstDash val="solid"/>
          </a:ln>
        </p:spPr>
        <p:txBody>
          <a:bodyPr/>
          <a:lstStyle/>
          <a:p>
            <a:endParaRPr lang="nb-NO"/>
          </a:p>
        </p:txBody>
      </p:sp>
      <p:pic>
        <p:nvPicPr>
          <p:cNvPr id="6" name="Image 0" descr="preencoded.png"/>
          <p:cNvPicPr>
            <a:picLocks noChangeAspect="1"/>
          </p:cNvPicPr>
          <p:nvPr/>
        </p:nvPicPr>
        <p:blipFill>
          <a:blip r:embed="rId3"/>
          <a:stretch>
            <a:fillRect/>
          </a:stretch>
        </p:blipFill>
        <p:spPr>
          <a:xfrm>
            <a:off x="417314" y="1487314"/>
            <a:ext cx="164753" cy="164753"/>
          </a:xfrm>
          <a:prstGeom prst="rect">
            <a:avLst/>
          </a:prstGeom>
        </p:spPr>
      </p:pic>
      <p:pic>
        <p:nvPicPr>
          <p:cNvPr id="7" name="Image 1" descr="preencoded.png"/>
          <p:cNvPicPr>
            <a:picLocks noChangeAspect="1"/>
          </p:cNvPicPr>
          <p:nvPr/>
        </p:nvPicPr>
        <p:blipFill>
          <a:blip r:embed="rId4"/>
          <a:stretch>
            <a:fillRect/>
          </a:stretch>
        </p:blipFill>
        <p:spPr>
          <a:xfrm>
            <a:off x="2274615" y="4062487"/>
            <a:ext cx="164753" cy="164753"/>
          </a:xfrm>
          <a:prstGeom prst="rect">
            <a:avLst/>
          </a:prstGeom>
        </p:spPr>
      </p:pic>
      <p:sp>
        <p:nvSpPr>
          <p:cNvPr id="8" name="Text 4"/>
          <p:cNvSpPr/>
          <p:nvPr/>
        </p:nvSpPr>
        <p:spPr>
          <a:xfrm>
            <a:off x="705669" y="1775668"/>
            <a:ext cx="1445344" cy="2163217"/>
          </a:xfrm>
          <a:prstGeom prst="rect">
            <a:avLst/>
          </a:prstGeom>
          <a:noFill/>
          <a:ln/>
        </p:spPr>
        <p:txBody>
          <a:bodyPr wrap="square" lIns="0" tIns="0" rIns="0" bIns="0" rtlCol="0" anchor="t">
            <a:normAutofit/>
          </a:bodyPr>
          <a:lstStyle/>
          <a:p>
            <a:pPr marL="0" indent="0" algn="l">
              <a:lnSpc>
                <a:spcPct val="131000"/>
              </a:lnSpc>
              <a:buNone/>
            </a:pPr>
            <a:r>
              <a:rPr lang="en-US" sz="1050" dirty="0">
                <a:solidFill>
                  <a:srgbClr val="746558"/>
                </a:solidFill>
                <a:latin typeface="Gelasio" pitchFamily="34" charset="0"/>
                <a:ea typeface="Gelasio" pitchFamily="34" charset="-122"/>
                <a:cs typeface="Gelasio" pitchFamily="34" charset="-120"/>
              </a:rPr>
              <a:t>“Those who are pregnant feel the fear and refuse to go to hospital during delivery. If you look at the records, the number of women who deliver at home is higher than ever before.”</a:t>
            </a:r>
            <a:endParaRPr lang="en-US" sz="1050" dirty="0"/>
          </a:p>
        </p:txBody>
      </p:sp>
      <p:sp>
        <p:nvSpPr>
          <p:cNvPr id="9" name="Shape 5"/>
          <p:cNvSpPr/>
          <p:nvPr/>
        </p:nvSpPr>
        <p:spPr>
          <a:xfrm>
            <a:off x="2509019" y="1550640"/>
            <a:ext cx="1895475" cy="2613273"/>
          </a:xfrm>
          <a:prstGeom prst="roundRect">
            <a:avLst>
              <a:gd name="adj" fmla="val 1087"/>
            </a:avLst>
          </a:prstGeom>
          <a:solidFill>
            <a:srgbClr val="F9F6F0"/>
          </a:solidFill>
          <a:ln w="19050">
            <a:solidFill>
              <a:srgbClr val="D4CEC3"/>
            </a:solidFill>
            <a:prstDash val="solid"/>
          </a:ln>
        </p:spPr>
        <p:txBody>
          <a:bodyPr/>
          <a:lstStyle/>
          <a:p>
            <a:endParaRPr lang="nb-NO"/>
          </a:p>
        </p:txBody>
      </p:sp>
      <p:pic>
        <p:nvPicPr>
          <p:cNvPr id="10" name="Image 2" descr="preencoded.png"/>
          <p:cNvPicPr>
            <a:picLocks noChangeAspect="1"/>
          </p:cNvPicPr>
          <p:nvPr/>
        </p:nvPicPr>
        <p:blipFill>
          <a:blip r:embed="rId3"/>
          <a:stretch>
            <a:fillRect/>
          </a:stretch>
        </p:blipFill>
        <p:spPr>
          <a:xfrm>
            <a:off x="2445693" y="1487314"/>
            <a:ext cx="164753" cy="164753"/>
          </a:xfrm>
          <a:prstGeom prst="rect">
            <a:avLst/>
          </a:prstGeom>
        </p:spPr>
      </p:pic>
      <p:pic>
        <p:nvPicPr>
          <p:cNvPr id="11" name="Image 3" descr="preencoded.png"/>
          <p:cNvPicPr>
            <a:picLocks noChangeAspect="1"/>
          </p:cNvPicPr>
          <p:nvPr/>
        </p:nvPicPr>
        <p:blipFill>
          <a:blip r:embed="rId4"/>
          <a:stretch>
            <a:fillRect/>
          </a:stretch>
        </p:blipFill>
        <p:spPr>
          <a:xfrm>
            <a:off x="4303068" y="4062487"/>
            <a:ext cx="164753" cy="164753"/>
          </a:xfrm>
          <a:prstGeom prst="rect">
            <a:avLst/>
          </a:prstGeom>
        </p:spPr>
      </p:pic>
      <p:sp>
        <p:nvSpPr>
          <p:cNvPr id="12" name="Text 6"/>
          <p:cNvSpPr/>
          <p:nvPr/>
        </p:nvSpPr>
        <p:spPr>
          <a:xfrm>
            <a:off x="2734047" y="1775668"/>
            <a:ext cx="1445419" cy="2163217"/>
          </a:xfrm>
          <a:prstGeom prst="rect">
            <a:avLst/>
          </a:prstGeom>
          <a:noFill/>
          <a:ln/>
        </p:spPr>
        <p:txBody>
          <a:bodyPr wrap="square" lIns="0" tIns="0" rIns="0" bIns="0" rtlCol="0" anchor="t">
            <a:normAutofit/>
          </a:bodyPr>
          <a:lstStyle/>
          <a:p>
            <a:pPr marL="0" indent="0" algn="l">
              <a:lnSpc>
                <a:spcPct val="131000"/>
              </a:lnSpc>
              <a:buNone/>
            </a:pPr>
            <a:r>
              <a:rPr lang="en-US" sz="1050" dirty="0">
                <a:solidFill>
                  <a:srgbClr val="746558"/>
                </a:solidFill>
                <a:latin typeface="Gelasio" pitchFamily="34" charset="0"/>
                <a:ea typeface="Gelasio" pitchFamily="34" charset="-122"/>
                <a:cs typeface="Gelasio" pitchFamily="34" charset="-120"/>
              </a:rPr>
              <a:t>“Nurses should be trained on the different kinds of women that they will serve in their healthcare facilities. Staff should help reduce or eradicate stigma. Staff should not be the source of stigma.”</a:t>
            </a:r>
            <a:endParaRPr lang="en-US" sz="1050" dirty="0"/>
          </a:p>
        </p:txBody>
      </p:sp>
      <p:sp>
        <p:nvSpPr>
          <p:cNvPr id="13" name="Text 7"/>
          <p:cNvSpPr/>
          <p:nvPr/>
        </p:nvSpPr>
        <p:spPr>
          <a:xfrm>
            <a:off x="4744269" y="1533971"/>
            <a:ext cx="3923854" cy="429071"/>
          </a:xfrm>
          <a:prstGeom prst="rect">
            <a:avLst/>
          </a:prstGeom>
          <a:noFill/>
          <a:ln/>
        </p:spPr>
        <p:txBody>
          <a:bodyPr wrap="square" lIns="0" tIns="0" rIns="0" bIns="0" rtlCol="0" anchor="t">
            <a:normAutofit/>
          </a:bodyPr>
          <a:lstStyle/>
          <a:p>
            <a:pPr marL="0" indent="0" algn="l">
              <a:lnSpc>
                <a:spcPct val="104000"/>
              </a:lnSpc>
              <a:buNone/>
            </a:pPr>
            <a:r>
              <a:rPr lang="en-US" sz="1350" dirty="0">
                <a:solidFill>
                  <a:srgbClr val="484237"/>
                </a:solidFill>
                <a:latin typeface="Gelasio SemiBold" pitchFamily="34" charset="0"/>
                <a:ea typeface="Gelasio SemiBold" pitchFamily="34" charset="-122"/>
                <a:cs typeface="Gelasio SemiBold" pitchFamily="34" charset="-120"/>
              </a:rPr>
              <a:t>And If You Are Indigenous and Have a Disability…?</a:t>
            </a:r>
            <a:endParaRPr lang="en-US" sz="1350" dirty="0"/>
          </a:p>
        </p:txBody>
      </p:sp>
      <p:pic>
        <p:nvPicPr>
          <p:cNvPr id="14" name="Image 4" descr="preencoded.png"/>
          <p:cNvPicPr>
            <a:picLocks noChangeAspect="1"/>
          </p:cNvPicPr>
          <p:nvPr/>
        </p:nvPicPr>
        <p:blipFill>
          <a:blip r:embed="rId5"/>
          <a:stretch>
            <a:fillRect/>
          </a:stretch>
        </p:blipFill>
        <p:spPr>
          <a:xfrm>
            <a:off x="4744269" y="2112690"/>
            <a:ext cx="1895401" cy="1953667"/>
          </a:xfrm>
          <a:prstGeom prst="rect">
            <a:avLst/>
          </a:prstGeom>
        </p:spPr>
      </p:pic>
      <p:sp>
        <p:nvSpPr>
          <p:cNvPr id="15" name="Text 8"/>
          <p:cNvSpPr/>
          <p:nvPr/>
        </p:nvSpPr>
        <p:spPr>
          <a:xfrm>
            <a:off x="4881563" y="2249984"/>
            <a:ext cx="1620813" cy="1297930"/>
          </a:xfrm>
          <a:prstGeom prst="rect">
            <a:avLst/>
          </a:prstGeom>
          <a:noFill/>
          <a:ln/>
        </p:spPr>
        <p:txBody>
          <a:bodyPr wrap="square" lIns="0" tIns="0" rIns="0" bIns="0" rtlCol="0" anchor="t">
            <a:normAutofit/>
          </a:bodyPr>
          <a:lstStyle/>
          <a:p>
            <a:pPr marL="0" indent="0" algn="l">
              <a:lnSpc>
                <a:spcPct val="131000"/>
              </a:lnSpc>
              <a:buNone/>
            </a:pPr>
            <a:r>
              <a:rPr lang="en-US" sz="1050" dirty="0">
                <a:solidFill>
                  <a:srgbClr val="746558"/>
                </a:solidFill>
                <a:latin typeface="Gelasio" pitchFamily="34" charset="0"/>
                <a:ea typeface="Gelasio" pitchFamily="34" charset="-122"/>
                <a:cs typeface="Gelasio" pitchFamily="34" charset="-120"/>
              </a:rPr>
              <a:t>“Some Indigenous women with disabilities do go to the hospitals, but the staff know that most of them don't have money, and they chase them away.”</a:t>
            </a:r>
            <a:endParaRPr lang="en-US" sz="1050" dirty="0"/>
          </a:p>
        </p:txBody>
      </p:sp>
      <p:pic>
        <p:nvPicPr>
          <p:cNvPr id="16" name="Image 5" descr="preencoded.png"/>
          <p:cNvPicPr>
            <a:picLocks noChangeAspect="1"/>
          </p:cNvPicPr>
          <p:nvPr/>
        </p:nvPicPr>
        <p:blipFill>
          <a:blip r:embed="rId6"/>
          <a:stretch>
            <a:fillRect/>
          </a:stretch>
        </p:blipFill>
        <p:spPr>
          <a:xfrm>
            <a:off x="6772647" y="2112690"/>
            <a:ext cx="1895475" cy="1953667"/>
          </a:xfrm>
          <a:prstGeom prst="rect">
            <a:avLst/>
          </a:prstGeom>
        </p:spPr>
      </p:pic>
      <p:sp>
        <p:nvSpPr>
          <p:cNvPr id="17" name="Text 9"/>
          <p:cNvSpPr/>
          <p:nvPr/>
        </p:nvSpPr>
        <p:spPr>
          <a:xfrm>
            <a:off x="6909941" y="2249984"/>
            <a:ext cx="1620887" cy="1514252"/>
          </a:xfrm>
          <a:prstGeom prst="rect">
            <a:avLst/>
          </a:prstGeom>
          <a:noFill/>
          <a:ln/>
        </p:spPr>
        <p:txBody>
          <a:bodyPr wrap="square" lIns="0" tIns="0" rIns="0" bIns="0" rtlCol="0" anchor="t">
            <a:normAutofit/>
          </a:bodyPr>
          <a:lstStyle/>
          <a:p>
            <a:pPr marL="0" indent="0" algn="l">
              <a:lnSpc>
                <a:spcPct val="131000"/>
              </a:lnSpc>
              <a:buNone/>
            </a:pPr>
            <a:r>
              <a:rPr lang="en-US" sz="1050" dirty="0">
                <a:solidFill>
                  <a:srgbClr val="746558"/>
                </a:solidFill>
                <a:latin typeface="Gelasio" pitchFamily="34" charset="0"/>
                <a:ea typeface="Gelasio" pitchFamily="34" charset="-122"/>
                <a:cs typeface="Gelasio" pitchFamily="34" charset="-120"/>
              </a:rPr>
              <a:t>“The stigma of us being sexual women is one of the reasons why information is not created, the data on how many of us there are does not exist, and we are not involved.”</a:t>
            </a:r>
            <a:endParaRPr lang="en-US" sz="1050" dirty="0"/>
          </a:p>
        </p:txBody>
      </p:sp>
      <p:sp>
        <p:nvSpPr>
          <p:cNvPr id="18" name="Text 10"/>
          <p:cNvSpPr/>
          <p:nvPr/>
        </p:nvSpPr>
        <p:spPr>
          <a:xfrm>
            <a:off x="480640" y="4463207"/>
            <a:ext cx="8639919" cy="216322"/>
          </a:xfrm>
          <a:prstGeom prst="rect">
            <a:avLst/>
          </a:prstGeom>
          <a:noFill/>
          <a:ln/>
        </p:spPr>
        <p:txBody>
          <a:bodyPr wrap="none" lIns="0" tIns="0" rIns="0" bIns="0" rtlCol="0" anchor="t"/>
          <a:lstStyle/>
          <a:p>
            <a:pPr marL="0" indent="0" algn="l">
              <a:lnSpc>
                <a:spcPct val="131000"/>
              </a:lnSpc>
              <a:buNone/>
            </a:pPr>
            <a:r>
              <a:rPr lang="en-US" sz="1050" dirty="0">
                <a:solidFill>
                  <a:srgbClr val="746558"/>
                </a:solidFill>
                <a:latin typeface="Gelasio" pitchFamily="34" charset="0"/>
                <a:ea typeface="Gelasio" pitchFamily="34" charset="-122"/>
                <a:cs typeface="Gelasio" pitchFamily="34" charset="-120"/>
              </a:rPr>
              <a:t>Intersecting identities — Indigenous, disabled, poor — compound exclusion at every level of the health system.</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96119" y="430634"/>
            <a:ext cx="8151763" cy="797421"/>
          </a:xfrm>
          <a:prstGeom prst="rect">
            <a:avLst/>
          </a:prstGeom>
          <a:noFill/>
          <a:ln/>
        </p:spPr>
        <p:txBody>
          <a:bodyPr wrap="square" lIns="0" tIns="0" rIns="0" bIns="0" rtlCol="0" anchor="t">
            <a:normAutofit/>
          </a:bodyPr>
          <a:lstStyle/>
          <a:p>
            <a:pPr marL="0" indent="0" algn="l">
              <a:lnSpc>
                <a:spcPct val="104000"/>
              </a:lnSpc>
              <a:buNone/>
            </a:pPr>
            <a:r>
              <a:rPr lang="en-US" sz="2500" dirty="0">
                <a:solidFill>
                  <a:srgbClr val="484237"/>
                </a:solidFill>
                <a:latin typeface="Gelasio SemiBold" pitchFamily="34" charset="0"/>
                <a:ea typeface="Gelasio SemiBold" pitchFamily="34" charset="-122"/>
                <a:cs typeface="Gelasio SemiBold" pitchFamily="34" charset="-120"/>
              </a:rPr>
              <a:t>The Path Forward: Intercultural &amp; Rights-Based Approaches</a:t>
            </a:r>
            <a:endParaRPr lang="en-US" sz="2500" dirty="0"/>
          </a:p>
        </p:txBody>
      </p:sp>
      <p:sp>
        <p:nvSpPr>
          <p:cNvPr id="3" name="Text 1"/>
          <p:cNvSpPr/>
          <p:nvPr/>
        </p:nvSpPr>
        <p:spPr>
          <a:xfrm>
            <a:off x="496119" y="1457697"/>
            <a:ext cx="8608963" cy="193923"/>
          </a:xfrm>
          <a:prstGeom prst="rect">
            <a:avLst/>
          </a:prstGeom>
          <a:noFill/>
          <a:ln/>
        </p:spPr>
        <p:txBody>
          <a:bodyPr wrap="none" lIns="0" tIns="0" rIns="0" bIns="0" rtlCol="0" anchor="t"/>
          <a:lstStyle/>
          <a:p>
            <a:pPr marL="0" indent="0" algn="l">
              <a:lnSpc>
                <a:spcPct val="127000"/>
              </a:lnSpc>
              <a:buNone/>
            </a:pPr>
            <a:endParaRPr lang="en-US" sz="1000" dirty="0"/>
          </a:p>
        </p:txBody>
      </p:sp>
      <p:sp>
        <p:nvSpPr>
          <p:cNvPr id="4" name="Shape 2"/>
          <p:cNvSpPr/>
          <p:nvPr/>
        </p:nvSpPr>
        <p:spPr>
          <a:xfrm>
            <a:off x="496119" y="1780803"/>
            <a:ext cx="4018434" cy="1408584"/>
          </a:xfrm>
          <a:prstGeom prst="roundRect">
            <a:avLst>
              <a:gd name="adj" fmla="val 1359"/>
            </a:avLst>
          </a:prstGeom>
          <a:solidFill>
            <a:srgbClr val="EEE8DD"/>
          </a:solidFill>
          <a:ln/>
        </p:spPr>
        <p:txBody>
          <a:bodyPr/>
          <a:lstStyle/>
          <a:p>
            <a:endParaRPr lang="nb-NO"/>
          </a:p>
        </p:txBody>
      </p:sp>
      <p:sp>
        <p:nvSpPr>
          <p:cNvPr id="5" name="Shape 3"/>
          <p:cNvSpPr/>
          <p:nvPr/>
        </p:nvSpPr>
        <p:spPr>
          <a:xfrm>
            <a:off x="623664" y="1908349"/>
            <a:ext cx="382712" cy="382712"/>
          </a:xfrm>
          <a:prstGeom prst="roundRect">
            <a:avLst>
              <a:gd name="adj" fmla="val 14931407"/>
            </a:avLst>
          </a:prstGeom>
          <a:solidFill>
            <a:srgbClr val="D3C5B6"/>
          </a:solidFill>
          <a:ln/>
        </p:spPr>
        <p:txBody>
          <a:bodyPr/>
          <a:lstStyle/>
          <a:p>
            <a:endParaRPr lang="nb-NO"/>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8886" y="2013570"/>
            <a:ext cx="172194" cy="172194"/>
          </a:xfrm>
          <a:prstGeom prst="rect">
            <a:avLst/>
          </a:prstGeom>
        </p:spPr>
      </p:pic>
      <p:sp>
        <p:nvSpPr>
          <p:cNvPr id="7" name="Text 4"/>
          <p:cNvSpPr/>
          <p:nvPr/>
        </p:nvSpPr>
        <p:spPr>
          <a:xfrm>
            <a:off x="623664" y="2405881"/>
            <a:ext cx="2571973" cy="199281"/>
          </a:xfrm>
          <a:prstGeom prst="rect">
            <a:avLst/>
          </a:prstGeom>
          <a:noFill/>
          <a:ln/>
        </p:spPr>
        <p:txBody>
          <a:bodyPr wrap="none" lIns="0" tIns="0" rIns="0" bIns="0" rtlCol="0" anchor="t"/>
          <a:lstStyle/>
          <a:p>
            <a:pPr marL="0" indent="0" algn="l">
              <a:lnSpc>
                <a:spcPct val="104000"/>
              </a:lnSpc>
              <a:buNone/>
            </a:pPr>
            <a:r>
              <a:rPr lang="en-US" sz="1250" dirty="0">
                <a:solidFill>
                  <a:srgbClr val="746558"/>
                </a:solidFill>
                <a:latin typeface="Gelasio SemiBold" pitchFamily="34" charset="0"/>
                <a:ea typeface="Gelasio SemiBold" pitchFamily="34" charset="-122"/>
                <a:cs typeface="Gelasio SemiBold" pitchFamily="34" charset="-120"/>
              </a:rPr>
              <a:t>Respect for Indigenous Practices</a:t>
            </a:r>
            <a:endParaRPr lang="en-US" sz="1250" dirty="0"/>
          </a:p>
        </p:txBody>
      </p:sp>
      <p:sp>
        <p:nvSpPr>
          <p:cNvPr id="8" name="Text 5"/>
          <p:cNvSpPr/>
          <p:nvPr/>
        </p:nvSpPr>
        <p:spPr>
          <a:xfrm>
            <a:off x="623664" y="2673995"/>
            <a:ext cx="3763342" cy="387846"/>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Health systems must recognize, document, and integrate Indigenous knowledge into maternal care — not displace it.</a:t>
            </a:r>
            <a:endParaRPr lang="en-US" sz="1000" dirty="0"/>
          </a:p>
        </p:txBody>
      </p:sp>
      <p:sp>
        <p:nvSpPr>
          <p:cNvPr id="9" name="Shape 6"/>
          <p:cNvSpPr/>
          <p:nvPr/>
        </p:nvSpPr>
        <p:spPr>
          <a:xfrm>
            <a:off x="4629373" y="1780803"/>
            <a:ext cx="4018508" cy="1408584"/>
          </a:xfrm>
          <a:prstGeom prst="roundRect">
            <a:avLst>
              <a:gd name="adj" fmla="val 1359"/>
            </a:avLst>
          </a:prstGeom>
          <a:solidFill>
            <a:srgbClr val="EEE8DD"/>
          </a:solidFill>
          <a:ln/>
        </p:spPr>
        <p:txBody>
          <a:bodyPr/>
          <a:lstStyle/>
          <a:p>
            <a:endParaRPr lang="nb-NO"/>
          </a:p>
        </p:txBody>
      </p:sp>
      <p:sp>
        <p:nvSpPr>
          <p:cNvPr id="10" name="Shape 7"/>
          <p:cNvSpPr/>
          <p:nvPr/>
        </p:nvSpPr>
        <p:spPr>
          <a:xfrm>
            <a:off x="4756919" y="1908349"/>
            <a:ext cx="382712" cy="382712"/>
          </a:xfrm>
          <a:prstGeom prst="roundRect">
            <a:avLst>
              <a:gd name="adj" fmla="val 14931407"/>
            </a:avLst>
          </a:prstGeom>
          <a:solidFill>
            <a:srgbClr val="D3C5B6"/>
          </a:solidFill>
          <a:ln/>
        </p:spPr>
        <p:txBody>
          <a:bodyPr/>
          <a:lstStyle/>
          <a:p>
            <a:endParaRPr lang="nb-NO"/>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62140" y="2013570"/>
            <a:ext cx="172194" cy="172194"/>
          </a:xfrm>
          <a:prstGeom prst="rect">
            <a:avLst/>
          </a:prstGeom>
        </p:spPr>
      </p:pic>
      <p:sp>
        <p:nvSpPr>
          <p:cNvPr id="12" name="Text 8"/>
          <p:cNvSpPr/>
          <p:nvPr/>
        </p:nvSpPr>
        <p:spPr>
          <a:xfrm>
            <a:off x="4756919" y="2405881"/>
            <a:ext cx="2469952" cy="199281"/>
          </a:xfrm>
          <a:prstGeom prst="rect">
            <a:avLst/>
          </a:prstGeom>
          <a:noFill/>
          <a:ln/>
        </p:spPr>
        <p:txBody>
          <a:bodyPr wrap="none" lIns="0" tIns="0" rIns="0" bIns="0" rtlCol="0" anchor="t"/>
          <a:lstStyle/>
          <a:p>
            <a:pPr marL="0" indent="0" algn="l">
              <a:lnSpc>
                <a:spcPct val="104000"/>
              </a:lnSpc>
              <a:buNone/>
            </a:pPr>
            <a:r>
              <a:rPr lang="en-US" sz="1250" dirty="0">
                <a:solidFill>
                  <a:srgbClr val="746558"/>
                </a:solidFill>
                <a:latin typeface="Gelasio SemiBold" pitchFamily="34" charset="0"/>
                <a:ea typeface="Gelasio SemiBold" pitchFamily="34" charset="-122"/>
                <a:cs typeface="Gelasio SemiBold" pitchFamily="34" charset="-120"/>
              </a:rPr>
              <a:t>Culturally Safe Communication</a:t>
            </a:r>
            <a:endParaRPr lang="en-US" sz="1250" dirty="0"/>
          </a:p>
        </p:txBody>
      </p:sp>
      <p:sp>
        <p:nvSpPr>
          <p:cNvPr id="13" name="Text 9"/>
          <p:cNvSpPr/>
          <p:nvPr/>
        </p:nvSpPr>
        <p:spPr>
          <a:xfrm>
            <a:off x="4756919" y="2673995"/>
            <a:ext cx="3763417" cy="387846"/>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Language access, culturally concordant care, and trauma-informed approaches are essential — not optional.</a:t>
            </a:r>
            <a:endParaRPr lang="en-US" sz="1000" dirty="0"/>
          </a:p>
        </p:txBody>
      </p:sp>
      <p:sp>
        <p:nvSpPr>
          <p:cNvPr id="14" name="Shape 10"/>
          <p:cNvSpPr/>
          <p:nvPr/>
        </p:nvSpPr>
        <p:spPr>
          <a:xfrm>
            <a:off x="496119" y="3304208"/>
            <a:ext cx="4018434" cy="1408584"/>
          </a:xfrm>
          <a:prstGeom prst="roundRect">
            <a:avLst>
              <a:gd name="adj" fmla="val 1359"/>
            </a:avLst>
          </a:prstGeom>
          <a:solidFill>
            <a:srgbClr val="EEE8DD"/>
          </a:solidFill>
          <a:ln/>
        </p:spPr>
        <p:txBody>
          <a:bodyPr/>
          <a:lstStyle/>
          <a:p>
            <a:endParaRPr lang="nb-NO"/>
          </a:p>
        </p:txBody>
      </p:sp>
      <p:sp>
        <p:nvSpPr>
          <p:cNvPr id="15" name="Shape 11"/>
          <p:cNvSpPr/>
          <p:nvPr/>
        </p:nvSpPr>
        <p:spPr>
          <a:xfrm>
            <a:off x="623664" y="3431753"/>
            <a:ext cx="382712" cy="382712"/>
          </a:xfrm>
          <a:prstGeom prst="roundRect">
            <a:avLst>
              <a:gd name="adj" fmla="val 14931407"/>
            </a:avLst>
          </a:prstGeom>
          <a:solidFill>
            <a:srgbClr val="D3C5B6"/>
          </a:solidFill>
          <a:ln/>
        </p:spPr>
        <p:txBody>
          <a:bodyPr/>
          <a:lstStyle/>
          <a:p>
            <a:endParaRPr lang="nb-NO"/>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8886" y="3536975"/>
            <a:ext cx="172194" cy="172194"/>
          </a:xfrm>
          <a:prstGeom prst="rect">
            <a:avLst/>
          </a:prstGeom>
        </p:spPr>
      </p:pic>
      <p:sp>
        <p:nvSpPr>
          <p:cNvPr id="17" name="Text 12"/>
          <p:cNvSpPr/>
          <p:nvPr/>
        </p:nvSpPr>
        <p:spPr>
          <a:xfrm>
            <a:off x="623664" y="3929286"/>
            <a:ext cx="1934989" cy="199281"/>
          </a:xfrm>
          <a:prstGeom prst="rect">
            <a:avLst/>
          </a:prstGeom>
          <a:noFill/>
          <a:ln/>
        </p:spPr>
        <p:txBody>
          <a:bodyPr wrap="none" lIns="0" tIns="0" rIns="0" bIns="0" rtlCol="0" anchor="t"/>
          <a:lstStyle/>
          <a:p>
            <a:pPr marL="0" indent="0" algn="l">
              <a:lnSpc>
                <a:spcPct val="104000"/>
              </a:lnSpc>
              <a:buNone/>
            </a:pPr>
            <a:r>
              <a:rPr lang="en-US" sz="1250" dirty="0">
                <a:solidFill>
                  <a:srgbClr val="746558"/>
                </a:solidFill>
                <a:latin typeface="Gelasio SemiBold" pitchFamily="34" charset="0"/>
                <a:ea typeface="Gelasio SemiBold" pitchFamily="34" charset="-122"/>
                <a:cs typeface="Gelasio SemiBold" pitchFamily="34" charset="-120"/>
              </a:rPr>
              <a:t>Disability-Inclusive Care</a:t>
            </a:r>
            <a:endParaRPr lang="en-US" sz="1250" dirty="0"/>
          </a:p>
        </p:txBody>
      </p:sp>
      <p:sp>
        <p:nvSpPr>
          <p:cNvPr id="18" name="Text 13"/>
          <p:cNvSpPr/>
          <p:nvPr/>
        </p:nvSpPr>
        <p:spPr>
          <a:xfrm>
            <a:off x="623664" y="4197400"/>
            <a:ext cx="3763342" cy="387846"/>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Maternal health services must actively include and accommodate women with disabilities.</a:t>
            </a:r>
            <a:endParaRPr lang="en-US" sz="1000" dirty="0"/>
          </a:p>
        </p:txBody>
      </p:sp>
      <p:sp>
        <p:nvSpPr>
          <p:cNvPr id="19" name="Shape 14"/>
          <p:cNvSpPr/>
          <p:nvPr/>
        </p:nvSpPr>
        <p:spPr>
          <a:xfrm>
            <a:off x="4629373" y="3304208"/>
            <a:ext cx="4018508" cy="1408584"/>
          </a:xfrm>
          <a:prstGeom prst="roundRect">
            <a:avLst>
              <a:gd name="adj" fmla="val 1359"/>
            </a:avLst>
          </a:prstGeom>
          <a:solidFill>
            <a:srgbClr val="EEE8DD"/>
          </a:solidFill>
          <a:ln/>
        </p:spPr>
        <p:txBody>
          <a:bodyPr/>
          <a:lstStyle/>
          <a:p>
            <a:endParaRPr lang="nb-NO"/>
          </a:p>
        </p:txBody>
      </p:sp>
      <p:sp>
        <p:nvSpPr>
          <p:cNvPr id="20" name="Shape 15"/>
          <p:cNvSpPr/>
          <p:nvPr/>
        </p:nvSpPr>
        <p:spPr>
          <a:xfrm>
            <a:off x="4756919" y="3431753"/>
            <a:ext cx="382712" cy="382712"/>
          </a:xfrm>
          <a:prstGeom prst="roundRect">
            <a:avLst>
              <a:gd name="adj" fmla="val 14931407"/>
            </a:avLst>
          </a:prstGeom>
          <a:solidFill>
            <a:srgbClr val="D3C5B6"/>
          </a:solidFill>
          <a:ln/>
        </p:spPr>
        <p:txBody>
          <a:bodyPr/>
          <a:lstStyle/>
          <a:p>
            <a:endParaRPr lang="nb-NO"/>
          </a:p>
        </p:txBody>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862140" y="3536975"/>
            <a:ext cx="172194" cy="172194"/>
          </a:xfrm>
          <a:prstGeom prst="rect">
            <a:avLst/>
          </a:prstGeom>
        </p:spPr>
      </p:pic>
      <p:sp>
        <p:nvSpPr>
          <p:cNvPr id="22" name="Text 16"/>
          <p:cNvSpPr/>
          <p:nvPr/>
        </p:nvSpPr>
        <p:spPr>
          <a:xfrm>
            <a:off x="4756919" y="3929286"/>
            <a:ext cx="3121000" cy="199281"/>
          </a:xfrm>
          <a:prstGeom prst="rect">
            <a:avLst/>
          </a:prstGeom>
          <a:noFill/>
          <a:ln/>
        </p:spPr>
        <p:txBody>
          <a:bodyPr wrap="none" lIns="0" tIns="0" rIns="0" bIns="0" rtlCol="0" anchor="t"/>
          <a:lstStyle/>
          <a:p>
            <a:pPr marL="0" indent="0" algn="l">
              <a:lnSpc>
                <a:spcPct val="104000"/>
              </a:lnSpc>
              <a:buNone/>
            </a:pPr>
            <a:r>
              <a:rPr lang="en-US" sz="1250" dirty="0">
                <a:solidFill>
                  <a:srgbClr val="746558"/>
                </a:solidFill>
                <a:latin typeface="Gelasio SemiBold" pitchFamily="34" charset="0"/>
                <a:ea typeface="Gelasio SemiBold" pitchFamily="34" charset="-122"/>
                <a:cs typeface="Gelasio SemiBold" pitchFamily="34" charset="-120"/>
              </a:rPr>
              <a:t>Indigenous Women as Decision-Makers</a:t>
            </a:r>
            <a:endParaRPr lang="en-US" sz="1250" dirty="0"/>
          </a:p>
        </p:txBody>
      </p:sp>
      <p:sp>
        <p:nvSpPr>
          <p:cNvPr id="23" name="Text 17"/>
          <p:cNvSpPr/>
          <p:nvPr/>
        </p:nvSpPr>
        <p:spPr>
          <a:xfrm>
            <a:off x="4756919" y="4197400"/>
            <a:ext cx="3763417" cy="387846"/>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Co-design programs with Indigenous women — not for them. Ensure meaningful representation in governance.</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3925119" y="517847"/>
            <a:ext cx="4722763" cy="797421"/>
          </a:xfrm>
          <a:prstGeom prst="rect">
            <a:avLst/>
          </a:prstGeom>
          <a:noFill/>
          <a:ln/>
        </p:spPr>
        <p:txBody>
          <a:bodyPr wrap="square" lIns="0" tIns="0" rIns="0" bIns="0" rtlCol="0" anchor="t">
            <a:normAutofit/>
          </a:bodyPr>
          <a:lstStyle/>
          <a:p>
            <a:pPr marL="0" indent="0" algn="l">
              <a:lnSpc>
                <a:spcPct val="104000"/>
              </a:lnSpc>
              <a:buNone/>
            </a:pPr>
            <a:r>
              <a:rPr lang="en-US" sz="2500" dirty="0">
                <a:solidFill>
                  <a:srgbClr val="484237"/>
                </a:solidFill>
                <a:latin typeface="Gelasio SemiBold" pitchFamily="34" charset="0"/>
                <a:ea typeface="Gelasio SemiBold" pitchFamily="34" charset="-122"/>
                <a:cs typeface="Gelasio SemiBold" pitchFamily="34" charset="-120"/>
              </a:rPr>
              <a:t>Midwives Are Central to This Change</a:t>
            </a:r>
            <a:endParaRPr lang="en-US" sz="2500" dirty="0"/>
          </a:p>
        </p:txBody>
      </p:sp>
      <p:sp>
        <p:nvSpPr>
          <p:cNvPr id="4" name="Text 1"/>
          <p:cNvSpPr/>
          <p:nvPr/>
        </p:nvSpPr>
        <p:spPr>
          <a:xfrm>
            <a:off x="3925119" y="1487463"/>
            <a:ext cx="4722763" cy="581769"/>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As midwives, we are often the </a:t>
            </a:r>
            <a:r>
              <a:rPr lang="en-US" sz="1000" b="1" dirty="0">
                <a:solidFill>
                  <a:srgbClr val="746558"/>
                </a:solidFill>
                <a:latin typeface="Gelasio" pitchFamily="34" charset="0"/>
                <a:ea typeface="Gelasio" pitchFamily="34" charset="-122"/>
                <a:cs typeface="Gelasio" pitchFamily="34" charset="-120"/>
              </a:rPr>
              <a:t>first and most sustained point of contact</a:t>
            </a:r>
            <a:r>
              <a:rPr lang="en-US" sz="1000" dirty="0">
                <a:solidFill>
                  <a:srgbClr val="746558"/>
                </a:solidFill>
                <a:latin typeface="Gelasio" pitchFamily="34" charset="0"/>
                <a:ea typeface="Gelasio" pitchFamily="34" charset="-122"/>
                <a:cs typeface="Gelasio" pitchFamily="34" charset="-120"/>
              </a:rPr>
              <a:t> for pregnant women — including Indigenous women. We have the power and the responsibility to implement these recommendations in practice.</a:t>
            </a:r>
            <a:endParaRPr lang="en-US" sz="1000" dirty="0"/>
          </a:p>
        </p:txBody>
      </p:sp>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72967" y="2202321"/>
            <a:ext cx="191319" cy="191319"/>
          </a:xfrm>
          <a:prstGeom prst="rect">
            <a:avLst/>
          </a:prstGeom>
        </p:spPr>
      </p:pic>
      <p:sp>
        <p:nvSpPr>
          <p:cNvPr id="6" name="Text 2"/>
          <p:cNvSpPr/>
          <p:nvPr/>
        </p:nvSpPr>
        <p:spPr>
          <a:xfrm>
            <a:off x="4339679" y="2198415"/>
            <a:ext cx="1753716" cy="199281"/>
          </a:xfrm>
          <a:prstGeom prst="rect">
            <a:avLst/>
          </a:prstGeom>
          <a:noFill/>
          <a:ln/>
        </p:spPr>
        <p:txBody>
          <a:bodyPr wrap="none" lIns="0" tIns="0" rIns="0" bIns="0" rtlCol="0" anchor="t"/>
          <a:lstStyle/>
          <a:p>
            <a:pPr marL="0" indent="0" algn="l">
              <a:lnSpc>
                <a:spcPct val="104000"/>
              </a:lnSpc>
              <a:buNone/>
            </a:pPr>
            <a:r>
              <a:rPr lang="en-US" sz="1250" dirty="0">
                <a:solidFill>
                  <a:srgbClr val="746558"/>
                </a:solidFill>
                <a:latin typeface="Gelasio SemiBold" pitchFamily="34" charset="0"/>
                <a:ea typeface="Gelasio SemiBold" pitchFamily="34" charset="-122"/>
                <a:cs typeface="Gelasio SemiBold" pitchFamily="34" charset="-120"/>
              </a:rPr>
              <a:t>Recognize, don't erase</a:t>
            </a:r>
            <a:endParaRPr lang="en-US" sz="1250" dirty="0"/>
          </a:p>
        </p:txBody>
      </p:sp>
      <p:sp>
        <p:nvSpPr>
          <p:cNvPr id="7" name="Text 3"/>
          <p:cNvSpPr/>
          <p:nvPr/>
        </p:nvSpPr>
        <p:spPr>
          <a:xfrm>
            <a:off x="4339679" y="2466529"/>
            <a:ext cx="4308202" cy="387846"/>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Treating everyone "the same" can obscure real and significant differences in cultural context, history, and need.</a:t>
            </a:r>
            <a:endParaRPr lang="en-US" sz="10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72967" y="3087923"/>
            <a:ext cx="191319" cy="191319"/>
          </a:xfrm>
          <a:prstGeom prst="rect">
            <a:avLst/>
          </a:prstGeom>
        </p:spPr>
      </p:pic>
      <p:sp>
        <p:nvSpPr>
          <p:cNvPr id="9" name="Text 4"/>
          <p:cNvSpPr/>
          <p:nvPr/>
        </p:nvSpPr>
        <p:spPr>
          <a:xfrm>
            <a:off x="4339679" y="3084016"/>
            <a:ext cx="2408411" cy="199281"/>
          </a:xfrm>
          <a:prstGeom prst="rect">
            <a:avLst/>
          </a:prstGeom>
          <a:noFill/>
          <a:ln/>
        </p:spPr>
        <p:txBody>
          <a:bodyPr wrap="none" lIns="0" tIns="0" rIns="0" bIns="0" rtlCol="0" anchor="t"/>
          <a:lstStyle/>
          <a:p>
            <a:pPr marL="0" indent="0" algn="l">
              <a:lnSpc>
                <a:spcPct val="104000"/>
              </a:lnSpc>
              <a:buNone/>
            </a:pPr>
            <a:r>
              <a:rPr lang="en-US" sz="1250" dirty="0">
                <a:solidFill>
                  <a:srgbClr val="746558"/>
                </a:solidFill>
                <a:latin typeface="Gelasio SemiBold" pitchFamily="34" charset="0"/>
                <a:ea typeface="Gelasio SemiBold" pitchFamily="34" charset="-122"/>
                <a:cs typeface="Gelasio SemiBold" pitchFamily="34" charset="-120"/>
              </a:rPr>
              <a:t>Build cultural safety — actively</a:t>
            </a:r>
            <a:endParaRPr lang="en-US" sz="1250" dirty="0"/>
          </a:p>
        </p:txBody>
      </p:sp>
      <p:sp>
        <p:nvSpPr>
          <p:cNvPr id="10" name="Text 5"/>
          <p:cNvSpPr/>
          <p:nvPr/>
        </p:nvSpPr>
        <p:spPr>
          <a:xfrm>
            <a:off x="4339679" y="3352130"/>
            <a:ext cx="4308202" cy="387846"/>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Cultural safety is a skill and a practice, not a checkbox. It must be woven into education and daily clinical encounters.</a:t>
            </a:r>
            <a:endParaRPr lang="en-US" sz="100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72967" y="3973525"/>
            <a:ext cx="191319" cy="191319"/>
          </a:xfrm>
          <a:prstGeom prst="rect">
            <a:avLst/>
          </a:prstGeom>
        </p:spPr>
      </p:pic>
      <p:sp>
        <p:nvSpPr>
          <p:cNvPr id="12" name="Text 6"/>
          <p:cNvSpPr/>
          <p:nvPr/>
        </p:nvSpPr>
        <p:spPr>
          <a:xfrm>
            <a:off x="4339679" y="3969618"/>
            <a:ext cx="2526581" cy="199281"/>
          </a:xfrm>
          <a:prstGeom prst="rect">
            <a:avLst/>
          </a:prstGeom>
          <a:noFill/>
          <a:ln/>
        </p:spPr>
        <p:txBody>
          <a:bodyPr wrap="none" lIns="0" tIns="0" rIns="0" bIns="0" rtlCol="0" anchor="t"/>
          <a:lstStyle/>
          <a:p>
            <a:pPr marL="0" indent="0" algn="l">
              <a:lnSpc>
                <a:spcPct val="104000"/>
              </a:lnSpc>
              <a:buNone/>
            </a:pPr>
            <a:r>
              <a:rPr lang="en-US" sz="1250" dirty="0">
                <a:solidFill>
                  <a:srgbClr val="746558"/>
                </a:solidFill>
                <a:latin typeface="Gelasio SemiBold" pitchFamily="34" charset="0"/>
                <a:ea typeface="Gelasio SemiBold" pitchFamily="34" charset="-122"/>
                <a:cs typeface="Gelasio SemiBold" pitchFamily="34" charset="-120"/>
              </a:rPr>
              <a:t>Advocate beyond the birth room</a:t>
            </a:r>
            <a:endParaRPr lang="en-US" sz="1250" dirty="0"/>
          </a:p>
        </p:txBody>
      </p:sp>
      <p:sp>
        <p:nvSpPr>
          <p:cNvPr id="13" name="Text 7"/>
          <p:cNvSpPr/>
          <p:nvPr/>
        </p:nvSpPr>
        <p:spPr>
          <a:xfrm>
            <a:off x="4339679" y="4237732"/>
            <a:ext cx="4308202" cy="387846"/>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Midwives can advocate for disaggregated data, equitable resourcing, and rights-based policy at every level.</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96119" y="1874416"/>
            <a:ext cx="4258419" cy="287982"/>
          </a:xfrm>
          <a:prstGeom prst="rect">
            <a:avLst/>
          </a:prstGeom>
          <a:noFill/>
          <a:ln/>
        </p:spPr>
        <p:txBody>
          <a:bodyPr wrap="none" lIns="0" tIns="0" rIns="0" bIns="0" rtlCol="0" anchor="t"/>
          <a:lstStyle/>
          <a:p>
            <a:pPr marL="0" indent="0" algn="l">
              <a:lnSpc>
                <a:spcPct val="104000"/>
              </a:lnSpc>
              <a:buNone/>
            </a:pPr>
            <a:r>
              <a:rPr lang="en-US" sz="1800" dirty="0">
                <a:solidFill>
                  <a:srgbClr val="484237"/>
                </a:solidFill>
                <a:latin typeface="Gelasio SemiBold" pitchFamily="34" charset="0"/>
                <a:ea typeface="Gelasio SemiBold" pitchFamily="34" charset="-122"/>
                <a:cs typeface="Gelasio SemiBold" pitchFamily="34" charset="-120"/>
              </a:rPr>
              <a:t>Gaps We Must Confront Together</a:t>
            </a:r>
            <a:endParaRPr lang="en-US" sz="1800" dirty="0"/>
          </a:p>
        </p:txBody>
      </p:sp>
      <p:sp>
        <p:nvSpPr>
          <p:cNvPr id="3" name="Text 1"/>
          <p:cNvSpPr/>
          <p:nvPr/>
        </p:nvSpPr>
        <p:spPr>
          <a:xfrm>
            <a:off x="496119" y="2282130"/>
            <a:ext cx="184249" cy="115119"/>
          </a:xfrm>
          <a:prstGeom prst="rect">
            <a:avLst/>
          </a:prstGeom>
          <a:noFill/>
          <a:ln/>
        </p:spPr>
        <p:txBody>
          <a:bodyPr wrap="none" lIns="0" tIns="0" rIns="0" bIns="0" rtlCol="0" anchor="ctr"/>
          <a:lstStyle/>
          <a:p>
            <a:pPr marL="0" indent="0" algn="l">
              <a:lnSpc>
                <a:spcPct val="100000"/>
              </a:lnSpc>
              <a:buNone/>
            </a:pPr>
            <a:r>
              <a:rPr lang="en-US" sz="700" dirty="0">
                <a:solidFill>
                  <a:srgbClr val="746558"/>
                </a:solidFill>
                <a:latin typeface="Gelasio Light" pitchFamily="34" charset="0"/>
                <a:ea typeface="Gelasio Light" pitchFamily="34" charset="-122"/>
                <a:cs typeface="Gelasio Light" pitchFamily="34" charset="-120"/>
              </a:rPr>
              <a:t>01</a:t>
            </a:r>
            <a:endParaRPr lang="en-US" sz="700" dirty="0"/>
          </a:p>
        </p:txBody>
      </p:sp>
      <p:sp>
        <p:nvSpPr>
          <p:cNvPr id="4" name="Shape 2"/>
          <p:cNvSpPr/>
          <p:nvPr/>
        </p:nvSpPr>
        <p:spPr>
          <a:xfrm>
            <a:off x="496119" y="2429098"/>
            <a:ext cx="2677344" cy="9525"/>
          </a:xfrm>
          <a:prstGeom prst="rect">
            <a:avLst/>
          </a:prstGeom>
          <a:solidFill>
            <a:srgbClr val="D3C5B6"/>
          </a:solidFill>
          <a:ln/>
        </p:spPr>
        <p:txBody>
          <a:bodyPr/>
          <a:lstStyle/>
          <a:p>
            <a:endParaRPr lang="nb-NO"/>
          </a:p>
        </p:txBody>
      </p:sp>
      <p:sp>
        <p:nvSpPr>
          <p:cNvPr id="5" name="Text 3"/>
          <p:cNvSpPr/>
          <p:nvPr/>
        </p:nvSpPr>
        <p:spPr>
          <a:xfrm>
            <a:off x="496119" y="2494211"/>
            <a:ext cx="2677344" cy="243185"/>
          </a:xfrm>
          <a:prstGeom prst="rect">
            <a:avLst/>
          </a:prstGeom>
          <a:noFill/>
          <a:ln/>
        </p:spPr>
        <p:txBody>
          <a:bodyPr wrap="square" lIns="0" tIns="0" rIns="0" bIns="0" rtlCol="0" anchor="t">
            <a:normAutofit/>
          </a:bodyPr>
          <a:lstStyle/>
          <a:p>
            <a:pPr marL="0" indent="0" algn="l">
              <a:lnSpc>
                <a:spcPct val="110000"/>
              </a:lnSpc>
              <a:buNone/>
            </a:pPr>
            <a:r>
              <a:rPr lang="en-US" sz="700" dirty="0">
                <a:solidFill>
                  <a:srgbClr val="746558"/>
                </a:solidFill>
                <a:latin typeface="Gelasio" pitchFamily="34" charset="0"/>
                <a:ea typeface="Gelasio" pitchFamily="34" charset="-122"/>
                <a:cs typeface="Gelasio" pitchFamily="34" charset="-120"/>
              </a:rPr>
              <a:t>Limited access to quality maternal health services and information</a:t>
            </a:r>
            <a:endParaRPr lang="en-US" sz="700" dirty="0"/>
          </a:p>
        </p:txBody>
      </p:sp>
      <p:sp>
        <p:nvSpPr>
          <p:cNvPr id="6" name="Text 4"/>
          <p:cNvSpPr/>
          <p:nvPr/>
        </p:nvSpPr>
        <p:spPr>
          <a:xfrm>
            <a:off x="3233291" y="2282130"/>
            <a:ext cx="184249" cy="115119"/>
          </a:xfrm>
          <a:prstGeom prst="rect">
            <a:avLst/>
          </a:prstGeom>
          <a:noFill/>
          <a:ln/>
        </p:spPr>
        <p:txBody>
          <a:bodyPr wrap="none" lIns="0" tIns="0" rIns="0" bIns="0" rtlCol="0" anchor="ctr"/>
          <a:lstStyle/>
          <a:p>
            <a:pPr marL="0" indent="0" algn="l">
              <a:lnSpc>
                <a:spcPct val="100000"/>
              </a:lnSpc>
              <a:buNone/>
            </a:pPr>
            <a:r>
              <a:rPr lang="en-US" sz="700" dirty="0">
                <a:solidFill>
                  <a:srgbClr val="746558"/>
                </a:solidFill>
                <a:latin typeface="Gelasio Light" pitchFamily="34" charset="0"/>
                <a:ea typeface="Gelasio Light" pitchFamily="34" charset="-122"/>
                <a:cs typeface="Gelasio Light" pitchFamily="34" charset="-120"/>
              </a:rPr>
              <a:t>02</a:t>
            </a:r>
            <a:endParaRPr lang="en-US" sz="700" dirty="0"/>
          </a:p>
        </p:txBody>
      </p:sp>
      <p:sp>
        <p:nvSpPr>
          <p:cNvPr id="7" name="Shape 5"/>
          <p:cNvSpPr/>
          <p:nvPr/>
        </p:nvSpPr>
        <p:spPr>
          <a:xfrm>
            <a:off x="3233291" y="2429098"/>
            <a:ext cx="2677344" cy="9525"/>
          </a:xfrm>
          <a:prstGeom prst="rect">
            <a:avLst/>
          </a:prstGeom>
          <a:solidFill>
            <a:srgbClr val="D3C5B6"/>
          </a:solidFill>
          <a:ln/>
        </p:spPr>
        <p:txBody>
          <a:bodyPr/>
          <a:lstStyle/>
          <a:p>
            <a:endParaRPr lang="nb-NO"/>
          </a:p>
        </p:txBody>
      </p:sp>
      <p:sp>
        <p:nvSpPr>
          <p:cNvPr id="8" name="Text 6"/>
          <p:cNvSpPr/>
          <p:nvPr/>
        </p:nvSpPr>
        <p:spPr>
          <a:xfrm>
            <a:off x="3233291" y="2494211"/>
            <a:ext cx="2677344" cy="121593"/>
          </a:xfrm>
          <a:prstGeom prst="rect">
            <a:avLst/>
          </a:prstGeom>
          <a:noFill/>
          <a:ln/>
        </p:spPr>
        <p:txBody>
          <a:bodyPr wrap="none" lIns="0" tIns="0" rIns="0" bIns="0" rtlCol="0" anchor="t"/>
          <a:lstStyle/>
          <a:p>
            <a:pPr marL="0" indent="0" algn="l">
              <a:lnSpc>
                <a:spcPct val="110000"/>
              </a:lnSpc>
              <a:buNone/>
            </a:pPr>
            <a:r>
              <a:rPr lang="en-US" sz="700" dirty="0">
                <a:solidFill>
                  <a:srgbClr val="746558"/>
                </a:solidFill>
                <a:latin typeface="Gelasio" pitchFamily="34" charset="0"/>
                <a:ea typeface="Gelasio" pitchFamily="34" charset="-122"/>
                <a:cs typeface="Gelasio" pitchFamily="34" charset="-120"/>
              </a:rPr>
              <a:t>Inadequate disability-inclusive maternal care</a:t>
            </a:r>
            <a:endParaRPr lang="en-US" sz="700" dirty="0"/>
          </a:p>
        </p:txBody>
      </p:sp>
      <p:sp>
        <p:nvSpPr>
          <p:cNvPr id="9" name="Text 7"/>
          <p:cNvSpPr/>
          <p:nvPr/>
        </p:nvSpPr>
        <p:spPr>
          <a:xfrm>
            <a:off x="5970463" y="2282130"/>
            <a:ext cx="184249" cy="115119"/>
          </a:xfrm>
          <a:prstGeom prst="rect">
            <a:avLst/>
          </a:prstGeom>
          <a:noFill/>
          <a:ln/>
        </p:spPr>
        <p:txBody>
          <a:bodyPr wrap="none" lIns="0" tIns="0" rIns="0" bIns="0" rtlCol="0" anchor="ctr"/>
          <a:lstStyle/>
          <a:p>
            <a:pPr marL="0" indent="0" algn="l">
              <a:lnSpc>
                <a:spcPct val="100000"/>
              </a:lnSpc>
              <a:buNone/>
            </a:pPr>
            <a:r>
              <a:rPr lang="en-US" sz="700" dirty="0">
                <a:solidFill>
                  <a:srgbClr val="746558"/>
                </a:solidFill>
                <a:latin typeface="Gelasio Light" pitchFamily="34" charset="0"/>
                <a:ea typeface="Gelasio Light" pitchFamily="34" charset="-122"/>
                <a:cs typeface="Gelasio Light" pitchFamily="34" charset="-120"/>
              </a:rPr>
              <a:t>03</a:t>
            </a:r>
            <a:endParaRPr lang="en-US" sz="700" dirty="0"/>
          </a:p>
        </p:txBody>
      </p:sp>
      <p:sp>
        <p:nvSpPr>
          <p:cNvPr id="10" name="Shape 8"/>
          <p:cNvSpPr/>
          <p:nvPr/>
        </p:nvSpPr>
        <p:spPr>
          <a:xfrm>
            <a:off x="5970463" y="2429098"/>
            <a:ext cx="2677418" cy="9525"/>
          </a:xfrm>
          <a:prstGeom prst="rect">
            <a:avLst/>
          </a:prstGeom>
          <a:solidFill>
            <a:srgbClr val="D3C5B6"/>
          </a:solidFill>
          <a:ln/>
        </p:spPr>
        <p:txBody>
          <a:bodyPr/>
          <a:lstStyle/>
          <a:p>
            <a:endParaRPr lang="nb-NO"/>
          </a:p>
        </p:txBody>
      </p:sp>
      <p:sp>
        <p:nvSpPr>
          <p:cNvPr id="11" name="Text 9"/>
          <p:cNvSpPr/>
          <p:nvPr/>
        </p:nvSpPr>
        <p:spPr>
          <a:xfrm>
            <a:off x="5970463" y="2494211"/>
            <a:ext cx="2677418" cy="121593"/>
          </a:xfrm>
          <a:prstGeom prst="rect">
            <a:avLst/>
          </a:prstGeom>
          <a:noFill/>
          <a:ln/>
        </p:spPr>
        <p:txBody>
          <a:bodyPr wrap="none" lIns="0" tIns="0" rIns="0" bIns="0" rtlCol="0" anchor="t"/>
          <a:lstStyle/>
          <a:p>
            <a:pPr marL="0" indent="0" algn="l">
              <a:lnSpc>
                <a:spcPct val="110000"/>
              </a:lnSpc>
              <a:buNone/>
            </a:pPr>
            <a:r>
              <a:rPr lang="en-US" sz="700" dirty="0">
                <a:solidFill>
                  <a:srgbClr val="746558"/>
                </a:solidFill>
                <a:latin typeface="Gelasio" pitchFamily="34" charset="0"/>
                <a:ea typeface="Gelasio" pitchFamily="34" charset="-122"/>
                <a:cs typeface="Gelasio" pitchFamily="34" charset="-120"/>
              </a:rPr>
              <a:t>Lack of culturally responsive healthcare systems</a:t>
            </a:r>
            <a:endParaRPr lang="en-US" sz="700" dirty="0"/>
          </a:p>
        </p:txBody>
      </p:sp>
      <p:sp>
        <p:nvSpPr>
          <p:cNvPr id="12" name="Text 10"/>
          <p:cNvSpPr/>
          <p:nvPr/>
        </p:nvSpPr>
        <p:spPr>
          <a:xfrm>
            <a:off x="496119" y="2866281"/>
            <a:ext cx="184249" cy="115119"/>
          </a:xfrm>
          <a:prstGeom prst="rect">
            <a:avLst/>
          </a:prstGeom>
          <a:noFill/>
          <a:ln/>
        </p:spPr>
        <p:txBody>
          <a:bodyPr wrap="none" lIns="0" tIns="0" rIns="0" bIns="0" rtlCol="0" anchor="ctr"/>
          <a:lstStyle/>
          <a:p>
            <a:pPr marL="0" indent="0" algn="l">
              <a:lnSpc>
                <a:spcPct val="100000"/>
              </a:lnSpc>
              <a:buNone/>
            </a:pPr>
            <a:r>
              <a:rPr lang="en-US" sz="700" dirty="0">
                <a:solidFill>
                  <a:srgbClr val="746558"/>
                </a:solidFill>
                <a:latin typeface="Gelasio Light" pitchFamily="34" charset="0"/>
                <a:ea typeface="Gelasio Light" pitchFamily="34" charset="-122"/>
                <a:cs typeface="Gelasio Light" pitchFamily="34" charset="-120"/>
              </a:rPr>
              <a:t>04</a:t>
            </a:r>
            <a:endParaRPr lang="en-US" sz="700" dirty="0"/>
          </a:p>
        </p:txBody>
      </p:sp>
      <p:sp>
        <p:nvSpPr>
          <p:cNvPr id="13" name="Shape 11"/>
          <p:cNvSpPr/>
          <p:nvPr/>
        </p:nvSpPr>
        <p:spPr>
          <a:xfrm>
            <a:off x="496119" y="3013249"/>
            <a:ext cx="4045967" cy="9525"/>
          </a:xfrm>
          <a:prstGeom prst="rect">
            <a:avLst/>
          </a:prstGeom>
          <a:solidFill>
            <a:srgbClr val="D3C5B6"/>
          </a:solidFill>
          <a:ln/>
        </p:spPr>
        <p:txBody>
          <a:bodyPr/>
          <a:lstStyle/>
          <a:p>
            <a:endParaRPr lang="nb-NO"/>
          </a:p>
        </p:txBody>
      </p:sp>
      <p:sp>
        <p:nvSpPr>
          <p:cNvPr id="14" name="Text 12"/>
          <p:cNvSpPr/>
          <p:nvPr/>
        </p:nvSpPr>
        <p:spPr>
          <a:xfrm>
            <a:off x="496119" y="3078361"/>
            <a:ext cx="4045967" cy="121593"/>
          </a:xfrm>
          <a:prstGeom prst="rect">
            <a:avLst/>
          </a:prstGeom>
          <a:noFill/>
          <a:ln/>
        </p:spPr>
        <p:txBody>
          <a:bodyPr wrap="none" lIns="0" tIns="0" rIns="0" bIns="0" rtlCol="0" anchor="t"/>
          <a:lstStyle/>
          <a:p>
            <a:pPr marL="0" indent="0" algn="l">
              <a:lnSpc>
                <a:spcPct val="110000"/>
              </a:lnSpc>
              <a:buNone/>
            </a:pPr>
            <a:r>
              <a:rPr lang="en-US" sz="700" dirty="0">
                <a:solidFill>
                  <a:srgbClr val="746558"/>
                </a:solidFill>
                <a:latin typeface="Gelasio" pitchFamily="34" charset="0"/>
                <a:ea typeface="Gelasio" pitchFamily="34" charset="-122"/>
                <a:cs typeface="Gelasio" pitchFamily="34" charset="-120"/>
              </a:rPr>
              <a:t>Underrepresentation of Indigenous women in health decision-making</a:t>
            </a:r>
            <a:endParaRPr lang="en-US" sz="700" dirty="0"/>
          </a:p>
        </p:txBody>
      </p:sp>
      <p:sp>
        <p:nvSpPr>
          <p:cNvPr id="15" name="Text 13"/>
          <p:cNvSpPr/>
          <p:nvPr/>
        </p:nvSpPr>
        <p:spPr>
          <a:xfrm>
            <a:off x="4601914" y="2866281"/>
            <a:ext cx="184249" cy="115119"/>
          </a:xfrm>
          <a:prstGeom prst="rect">
            <a:avLst/>
          </a:prstGeom>
          <a:noFill/>
          <a:ln/>
        </p:spPr>
        <p:txBody>
          <a:bodyPr wrap="none" lIns="0" tIns="0" rIns="0" bIns="0" rtlCol="0" anchor="ctr"/>
          <a:lstStyle/>
          <a:p>
            <a:pPr marL="0" indent="0" algn="l">
              <a:lnSpc>
                <a:spcPct val="100000"/>
              </a:lnSpc>
              <a:buNone/>
            </a:pPr>
            <a:r>
              <a:rPr lang="en-US" sz="700" dirty="0">
                <a:solidFill>
                  <a:srgbClr val="746558"/>
                </a:solidFill>
                <a:latin typeface="Gelasio Light" pitchFamily="34" charset="0"/>
                <a:ea typeface="Gelasio Light" pitchFamily="34" charset="-122"/>
                <a:cs typeface="Gelasio Light" pitchFamily="34" charset="-120"/>
              </a:rPr>
              <a:t>05</a:t>
            </a:r>
            <a:endParaRPr lang="en-US" sz="700" dirty="0"/>
          </a:p>
        </p:txBody>
      </p:sp>
      <p:sp>
        <p:nvSpPr>
          <p:cNvPr id="16" name="Shape 14"/>
          <p:cNvSpPr/>
          <p:nvPr/>
        </p:nvSpPr>
        <p:spPr>
          <a:xfrm>
            <a:off x="4601914" y="3013249"/>
            <a:ext cx="4045967" cy="9525"/>
          </a:xfrm>
          <a:prstGeom prst="rect">
            <a:avLst/>
          </a:prstGeom>
          <a:solidFill>
            <a:srgbClr val="D3C5B6"/>
          </a:solidFill>
          <a:ln/>
        </p:spPr>
        <p:txBody>
          <a:bodyPr/>
          <a:lstStyle/>
          <a:p>
            <a:endParaRPr lang="nb-NO"/>
          </a:p>
        </p:txBody>
      </p:sp>
      <p:sp>
        <p:nvSpPr>
          <p:cNvPr id="17" name="Text 15"/>
          <p:cNvSpPr/>
          <p:nvPr/>
        </p:nvSpPr>
        <p:spPr>
          <a:xfrm>
            <a:off x="4601914" y="3078361"/>
            <a:ext cx="4045967" cy="121593"/>
          </a:xfrm>
          <a:prstGeom prst="rect">
            <a:avLst/>
          </a:prstGeom>
          <a:noFill/>
          <a:ln/>
        </p:spPr>
        <p:txBody>
          <a:bodyPr wrap="none" lIns="0" tIns="0" rIns="0" bIns="0" rtlCol="0" anchor="t"/>
          <a:lstStyle/>
          <a:p>
            <a:pPr marL="0" indent="0" algn="l">
              <a:lnSpc>
                <a:spcPct val="110000"/>
              </a:lnSpc>
              <a:buNone/>
            </a:pPr>
            <a:r>
              <a:rPr lang="en-US" sz="700" dirty="0">
                <a:solidFill>
                  <a:srgbClr val="746558"/>
                </a:solidFill>
                <a:latin typeface="Gelasio" pitchFamily="34" charset="0"/>
                <a:ea typeface="Gelasio" pitchFamily="34" charset="-122"/>
                <a:cs typeface="Gelasio" pitchFamily="34" charset="-120"/>
              </a:rPr>
              <a:t>Insufficient funding directed to grassroots Indigenous and women led organizations</a:t>
            </a:r>
            <a:endParaRPr lang="en-US" sz="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96119" y="596057"/>
            <a:ext cx="4722763" cy="1650429"/>
          </a:xfrm>
          <a:prstGeom prst="rect">
            <a:avLst/>
          </a:prstGeom>
          <a:noFill/>
          <a:ln/>
        </p:spPr>
        <p:txBody>
          <a:bodyPr wrap="square" lIns="0" tIns="0" rIns="0" bIns="0" rtlCol="0" anchor="t">
            <a:normAutofit/>
          </a:bodyPr>
          <a:lstStyle/>
          <a:p>
            <a:pPr marL="0" indent="0" algn="ctr">
              <a:lnSpc>
                <a:spcPct val="104000"/>
              </a:lnSpc>
              <a:buNone/>
            </a:pPr>
            <a:r>
              <a:rPr lang="en-US" sz="3450" dirty="0">
                <a:solidFill>
                  <a:srgbClr val="D3C5B6"/>
                </a:solidFill>
                <a:latin typeface="Gelasio SemiBold" pitchFamily="34" charset="0"/>
                <a:ea typeface="Gelasio SemiBold" pitchFamily="34" charset="-122"/>
                <a:cs typeface="Gelasio SemiBold" pitchFamily="34" charset="-120"/>
              </a:rPr>
              <a:t>No mother should be left behind because she is Indigenous.</a:t>
            </a:r>
            <a:endParaRPr lang="en-US" sz="3450" dirty="0"/>
          </a:p>
        </p:txBody>
      </p:sp>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1831" y="2404393"/>
            <a:ext cx="2303934" cy="1271662"/>
          </a:xfrm>
          <a:prstGeom prst="rect">
            <a:avLst/>
          </a:prstGeom>
        </p:spPr>
      </p:pic>
      <p:sp>
        <p:nvSpPr>
          <p:cNvPr id="5" name="Text 1"/>
          <p:cNvSpPr/>
          <p:nvPr/>
        </p:nvSpPr>
        <p:spPr>
          <a:xfrm>
            <a:off x="652239" y="2418680"/>
            <a:ext cx="2133526" cy="398562"/>
          </a:xfrm>
          <a:prstGeom prst="rect">
            <a:avLst/>
          </a:prstGeom>
          <a:noFill/>
          <a:ln/>
        </p:spPr>
        <p:txBody>
          <a:bodyPr wrap="square" lIns="0" tIns="0" rIns="0" bIns="0" rtlCol="0" anchor="t">
            <a:normAutofit/>
          </a:bodyPr>
          <a:lstStyle/>
          <a:p>
            <a:pPr marL="0" indent="0" algn="l">
              <a:lnSpc>
                <a:spcPct val="104000"/>
              </a:lnSpc>
              <a:buNone/>
            </a:pPr>
            <a:r>
              <a:rPr lang="en-US" sz="1250" dirty="0">
                <a:solidFill>
                  <a:srgbClr val="746558"/>
                </a:solidFill>
                <a:latin typeface="Gelasio SemiBold" pitchFamily="34" charset="0"/>
                <a:ea typeface="Gelasio SemiBold" pitchFamily="34" charset="-122"/>
                <a:cs typeface="Gelasio SemiBold" pitchFamily="34" charset="-120"/>
              </a:rPr>
              <a:t>Climate justice is maternal health justice.</a:t>
            </a:r>
            <a:endParaRPr lang="en-US" sz="1250" dirty="0"/>
          </a:p>
        </p:txBody>
      </p:sp>
      <p:sp>
        <p:nvSpPr>
          <p:cNvPr id="6" name="Text 2"/>
          <p:cNvSpPr/>
          <p:nvPr/>
        </p:nvSpPr>
        <p:spPr>
          <a:xfrm>
            <a:off x="652239" y="2886075"/>
            <a:ext cx="2133526" cy="775692"/>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Environmental degradation disproportionately harms Indigenous communities — and their mothers and newborns pay the price.</a:t>
            </a:r>
            <a:endParaRPr lang="en-US" sz="100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14948" y="2404393"/>
            <a:ext cx="2303934" cy="1271662"/>
          </a:xfrm>
          <a:prstGeom prst="rect">
            <a:avLst/>
          </a:prstGeom>
        </p:spPr>
      </p:pic>
      <p:sp>
        <p:nvSpPr>
          <p:cNvPr id="8" name="Text 3"/>
          <p:cNvSpPr/>
          <p:nvPr/>
        </p:nvSpPr>
        <p:spPr>
          <a:xfrm>
            <a:off x="3085356" y="2418680"/>
            <a:ext cx="2133526" cy="398562"/>
          </a:xfrm>
          <a:prstGeom prst="rect">
            <a:avLst/>
          </a:prstGeom>
          <a:noFill/>
          <a:ln/>
        </p:spPr>
        <p:txBody>
          <a:bodyPr wrap="square" lIns="0" tIns="0" rIns="0" bIns="0" rtlCol="0" anchor="t">
            <a:normAutofit/>
          </a:bodyPr>
          <a:lstStyle/>
          <a:p>
            <a:pPr marL="0" indent="0" algn="l">
              <a:lnSpc>
                <a:spcPct val="104000"/>
              </a:lnSpc>
              <a:buNone/>
            </a:pPr>
            <a:r>
              <a:rPr lang="en-US" sz="1250" dirty="0">
                <a:solidFill>
                  <a:srgbClr val="746558"/>
                </a:solidFill>
                <a:latin typeface="Gelasio SemiBold" pitchFamily="34" charset="0"/>
                <a:ea typeface="Gelasio SemiBold" pitchFamily="34" charset="-122"/>
                <a:cs typeface="Gelasio SemiBold" pitchFamily="34" charset="-120"/>
              </a:rPr>
              <a:t>Indigenous knowledge must be respected.</a:t>
            </a:r>
            <a:endParaRPr lang="en-US" sz="1250" dirty="0"/>
          </a:p>
        </p:txBody>
      </p:sp>
      <p:sp>
        <p:nvSpPr>
          <p:cNvPr id="9" name="Text 4"/>
          <p:cNvSpPr/>
          <p:nvPr/>
        </p:nvSpPr>
        <p:spPr>
          <a:xfrm>
            <a:off x="3085356" y="2886075"/>
            <a:ext cx="2133526" cy="775692"/>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Health systems that disregard Indigenous knowledge fail Indigenous women. Respect is not a courtesy — it is a rights obligation.</a:t>
            </a:r>
            <a:endParaRPr lang="en-US" sz="10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1831" y="3877121"/>
            <a:ext cx="4737050" cy="684535"/>
          </a:xfrm>
          <a:prstGeom prst="rect">
            <a:avLst/>
          </a:prstGeom>
        </p:spPr>
      </p:pic>
      <p:sp>
        <p:nvSpPr>
          <p:cNvPr id="11" name="Text 5"/>
          <p:cNvSpPr/>
          <p:nvPr/>
        </p:nvSpPr>
        <p:spPr>
          <a:xfrm>
            <a:off x="652239" y="3891409"/>
            <a:ext cx="3330997" cy="199281"/>
          </a:xfrm>
          <a:prstGeom prst="rect">
            <a:avLst/>
          </a:prstGeom>
          <a:noFill/>
          <a:ln/>
        </p:spPr>
        <p:txBody>
          <a:bodyPr wrap="none" lIns="0" tIns="0" rIns="0" bIns="0" rtlCol="0" anchor="t"/>
          <a:lstStyle/>
          <a:p>
            <a:pPr marL="0" indent="0" algn="l">
              <a:lnSpc>
                <a:spcPct val="104000"/>
              </a:lnSpc>
              <a:buNone/>
            </a:pPr>
            <a:r>
              <a:rPr lang="en-US" sz="1250" dirty="0">
                <a:solidFill>
                  <a:srgbClr val="746558"/>
                </a:solidFill>
                <a:latin typeface="Gelasio SemiBold" pitchFamily="34" charset="0"/>
                <a:ea typeface="Gelasio SemiBold" pitchFamily="34" charset="-122"/>
                <a:cs typeface="Gelasio SemiBold" pitchFamily="34" charset="-120"/>
              </a:rPr>
              <a:t>MNH systems must be disability-inclusive.</a:t>
            </a:r>
            <a:endParaRPr lang="en-US" sz="1250" dirty="0"/>
          </a:p>
        </p:txBody>
      </p:sp>
      <p:sp>
        <p:nvSpPr>
          <p:cNvPr id="12" name="Text 6"/>
          <p:cNvSpPr/>
          <p:nvPr/>
        </p:nvSpPr>
        <p:spPr>
          <a:xfrm>
            <a:off x="652239" y="4159523"/>
            <a:ext cx="4566642" cy="387846"/>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Every woman, including those with disabilities, deserves dignified, accessible, and rights-affirming maternal care.</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96119" y="438076"/>
            <a:ext cx="3646959" cy="398711"/>
          </a:xfrm>
          <a:prstGeom prst="rect">
            <a:avLst/>
          </a:prstGeom>
          <a:noFill/>
          <a:ln/>
        </p:spPr>
        <p:txBody>
          <a:bodyPr wrap="none" lIns="0" tIns="0" rIns="0" bIns="0" rtlCol="0" anchor="t"/>
          <a:lstStyle/>
          <a:p>
            <a:pPr marL="0" indent="0" algn="l">
              <a:lnSpc>
                <a:spcPct val="104000"/>
              </a:lnSpc>
              <a:buNone/>
            </a:pPr>
            <a:r>
              <a:rPr lang="en-US" sz="2500" dirty="0">
                <a:solidFill>
                  <a:srgbClr val="484237"/>
                </a:solidFill>
                <a:latin typeface="Gelasio SemiBold" pitchFamily="34" charset="0"/>
                <a:ea typeface="Gelasio SemiBold" pitchFamily="34" charset="-122"/>
                <a:cs typeface="Gelasio SemiBold" pitchFamily="34" charset="-120"/>
              </a:rPr>
              <a:t>Call to Action</a:t>
            </a:r>
            <a:endParaRPr lang="en-US" sz="2500" dirty="0"/>
          </a:p>
        </p:txBody>
      </p:sp>
      <p:sp>
        <p:nvSpPr>
          <p:cNvPr id="3" name="Text 1"/>
          <p:cNvSpPr/>
          <p:nvPr/>
        </p:nvSpPr>
        <p:spPr>
          <a:xfrm>
            <a:off x="496119" y="1066428"/>
            <a:ext cx="8608963" cy="193923"/>
          </a:xfrm>
          <a:prstGeom prst="rect">
            <a:avLst/>
          </a:prstGeom>
          <a:noFill/>
          <a:ln/>
        </p:spPr>
        <p:txBody>
          <a:bodyPr wrap="none" lIns="0" tIns="0" rIns="0" bIns="0" rtlCol="0" anchor="t"/>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For </a:t>
            </a:r>
            <a:r>
              <a:rPr lang="en-US" sz="1000" b="1" dirty="0">
                <a:solidFill>
                  <a:srgbClr val="746558"/>
                </a:solidFill>
                <a:latin typeface="Gelasio" pitchFamily="34" charset="0"/>
                <a:ea typeface="Gelasio" pitchFamily="34" charset="-122"/>
                <a:cs typeface="Gelasio" pitchFamily="34" charset="-120"/>
              </a:rPr>
              <a:t>governments, health authorities, researchers, and midwifery professionals</a:t>
            </a:r>
            <a:r>
              <a:rPr lang="en-US" sz="1000" dirty="0">
                <a:solidFill>
                  <a:srgbClr val="746558"/>
                </a:solidFill>
                <a:latin typeface="Gelasio" pitchFamily="34" charset="0"/>
                <a:ea typeface="Gelasio" pitchFamily="34" charset="-122"/>
                <a:cs typeface="Gelasio" pitchFamily="34" charset="-120"/>
              </a:rPr>
              <a:t>:</a:t>
            </a:r>
            <a:endParaRPr lang="en-US" sz="10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6119" y="1389534"/>
            <a:ext cx="4018434" cy="1697459"/>
          </a:xfrm>
          <a:prstGeom prst="rect">
            <a:avLst/>
          </a:prstGeom>
        </p:spPr>
      </p:pic>
      <p:sp>
        <p:nvSpPr>
          <p:cNvPr id="5" name="Text 2"/>
          <p:cNvSpPr/>
          <p:nvPr/>
        </p:nvSpPr>
        <p:spPr>
          <a:xfrm>
            <a:off x="2409676" y="1475556"/>
            <a:ext cx="191319" cy="239167"/>
          </a:xfrm>
          <a:prstGeom prst="rect">
            <a:avLst/>
          </a:prstGeom>
          <a:noFill/>
          <a:ln/>
        </p:spPr>
        <p:txBody>
          <a:bodyPr wrap="none" lIns="0" tIns="0" rIns="0" bIns="0" rtlCol="0" anchor="ctr"/>
          <a:lstStyle/>
          <a:p>
            <a:pPr marL="0" indent="0" algn="ctr">
              <a:lnSpc>
                <a:spcPct val="100000"/>
              </a:lnSpc>
              <a:buNone/>
            </a:pPr>
            <a:r>
              <a:rPr lang="en-US" sz="1500" dirty="0">
                <a:solidFill>
                  <a:srgbClr val="746558"/>
                </a:solidFill>
                <a:latin typeface="Gelasio SemiBold" pitchFamily="34" charset="0"/>
                <a:ea typeface="Gelasio SemiBold" pitchFamily="34" charset="-122"/>
                <a:cs typeface="Gelasio SemiBold" pitchFamily="34" charset="-120"/>
              </a:rPr>
              <a:t>1</a:t>
            </a:r>
            <a:endParaRPr lang="en-US" sz="1500" dirty="0"/>
          </a:p>
        </p:txBody>
      </p:sp>
      <p:sp>
        <p:nvSpPr>
          <p:cNvPr id="6" name="Text 3"/>
          <p:cNvSpPr/>
          <p:nvPr/>
        </p:nvSpPr>
        <p:spPr>
          <a:xfrm>
            <a:off x="637952" y="1901354"/>
            <a:ext cx="2200275" cy="199281"/>
          </a:xfrm>
          <a:prstGeom prst="rect">
            <a:avLst/>
          </a:prstGeom>
          <a:noFill/>
          <a:ln/>
        </p:spPr>
        <p:txBody>
          <a:bodyPr wrap="none" lIns="0" tIns="0" rIns="0" bIns="0" rtlCol="0" anchor="t"/>
          <a:lstStyle/>
          <a:p>
            <a:pPr marL="0" indent="0" algn="l">
              <a:lnSpc>
                <a:spcPct val="104000"/>
              </a:lnSpc>
              <a:buNone/>
            </a:pPr>
            <a:r>
              <a:rPr lang="en-US" sz="1250" dirty="0">
                <a:solidFill>
                  <a:srgbClr val="746558"/>
                </a:solidFill>
                <a:latin typeface="Gelasio SemiBold" pitchFamily="34" charset="0"/>
                <a:ea typeface="Gelasio SemiBold" pitchFamily="34" charset="-122"/>
                <a:cs typeface="Gelasio SemiBold" pitchFamily="34" charset="-120"/>
              </a:rPr>
              <a:t>Invest in disaggregated data</a:t>
            </a:r>
            <a:endParaRPr lang="en-US" sz="1250" dirty="0"/>
          </a:p>
        </p:txBody>
      </p:sp>
      <p:sp>
        <p:nvSpPr>
          <p:cNvPr id="7" name="Text 4"/>
          <p:cNvSpPr/>
          <p:nvPr/>
        </p:nvSpPr>
        <p:spPr>
          <a:xfrm>
            <a:off x="637952" y="2169468"/>
            <a:ext cx="3734767" cy="775692"/>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States and research institutions must develop statistical methods that accurately measure the impact of </a:t>
            </a:r>
            <a:r>
              <a:rPr lang="en-US" sz="1000" b="1" dirty="0">
                <a:solidFill>
                  <a:srgbClr val="746558"/>
                </a:solidFill>
                <a:latin typeface="Gelasio" pitchFamily="34" charset="0"/>
                <a:ea typeface="Gelasio" pitchFamily="34" charset="-122"/>
                <a:cs typeface="Gelasio" pitchFamily="34" charset="-120"/>
              </a:rPr>
              <a:t>ethnicity-related discrimination</a:t>
            </a:r>
            <a:r>
              <a:rPr lang="en-US" sz="1000" dirty="0">
                <a:solidFill>
                  <a:srgbClr val="746558"/>
                </a:solidFill>
                <a:latin typeface="Gelasio" pitchFamily="34" charset="0"/>
                <a:ea typeface="Gelasio" pitchFamily="34" charset="-122"/>
                <a:cs typeface="Gelasio" pitchFamily="34" charset="-120"/>
              </a:rPr>
              <a:t> on health outcomes — including in countries like Norway where ethnicity data is not currently collected.</a:t>
            </a:r>
            <a:endParaRPr lang="en-US" sz="10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29373" y="1389534"/>
            <a:ext cx="4018508" cy="1697459"/>
          </a:xfrm>
          <a:prstGeom prst="rect">
            <a:avLst/>
          </a:prstGeom>
        </p:spPr>
      </p:pic>
      <p:sp>
        <p:nvSpPr>
          <p:cNvPr id="9" name="Text 5"/>
          <p:cNvSpPr/>
          <p:nvPr/>
        </p:nvSpPr>
        <p:spPr>
          <a:xfrm>
            <a:off x="6542931" y="1475556"/>
            <a:ext cx="191319" cy="239167"/>
          </a:xfrm>
          <a:prstGeom prst="rect">
            <a:avLst/>
          </a:prstGeom>
          <a:noFill/>
          <a:ln/>
        </p:spPr>
        <p:txBody>
          <a:bodyPr wrap="none" lIns="0" tIns="0" rIns="0" bIns="0" rtlCol="0" anchor="ctr"/>
          <a:lstStyle/>
          <a:p>
            <a:pPr marL="0" indent="0" algn="ctr">
              <a:lnSpc>
                <a:spcPct val="100000"/>
              </a:lnSpc>
              <a:buNone/>
            </a:pPr>
            <a:r>
              <a:rPr lang="en-US" sz="1500" dirty="0">
                <a:solidFill>
                  <a:srgbClr val="746558"/>
                </a:solidFill>
                <a:latin typeface="Gelasio SemiBold" pitchFamily="34" charset="0"/>
                <a:ea typeface="Gelasio SemiBold" pitchFamily="34" charset="-122"/>
                <a:cs typeface="Gelasio SemiBold" pitchFamily="34" charset="-120"/>
              </a:rPr>
              <a:t>2</a:t>
            </a:r>
            <a:endParaRPr lang="en-US" sz="1500" dirty="0"/>
          </a:p>
        </p:txBody>
      </p:sp>
      <p:sp>
        <p:nvSpPr>
          <p:cNvPr id="10" name="Text 6"/>
          <p:cNvSpPr/>
          <p:nvPr/>
        </p:nvSpPr>
        <p:spPr>
          <a:xfrm>
            <a:off x="4771206" y="1901354"/>
            <a:ext cx="2543026" cy="199281"/>
          </a:xfrm>
          <a:prstGeom prst="rect">
            <a:avLst/>
          </a:prstGeom>
          <a:noFill/>
          <a:ln/>
        </p:spPr>
        <p:txBody>
          <a:bodyPr wrap="none" lIns="0" tIns="0" rIns="0" bIns="0" rtlCol="0" anchor="t"/>
          <a:lstStyle/>
          <a:p>
            <a:pPr marL="0" indent="0" algn="l">
              <a:lnSpc>
                <a:spcPct val="104000"/>
              </a:lnSpc>
              <a:buNone/>
            </a:pPr>
            <a:r>
              <a:rPr lang="en-US" sz="1250" dirty="0">
                <a:solidFill>
                  <a:srgbClr val="746558"/>
                </a:solidFill>
                <a:latin typeface="Gelasio SemiBold" pitchFamily="34" charset="0"/>
                <a:ea typeface="Gelasio SemiBold" pitchFamily="34" charset="-122"/>
                <a:cs typeface="Gelasio SemiBold" pitchFamily="34" charset="-120"/>
              </a:rPr>
              <a:t>Embed intercultural approaches</a:t>
            </a:r>
            <a:endParaRPr lang="en-US" sz="1250" dirty="0"/>
          </a:p>
        </p:txBody>
      </p:sp>
      <p:sp>
        <p:nvSpPr>
          <p:cNvPr id="11" name="Text 7"/>
          <p:cNvSpPr/>
          <p:nvPr/>
        </p:nvSpPr>
        <p:spPr>
          <a:xfrm>
            <a:off x="4771206" y="2169468"/>
            <a:ext cx="3734842" cy="581769"/>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Health authorities must incorporate </a:t>
            </a:r>
            <a:r>
              <a:rPr lang="en-US" sz="1000" b="1" dirty="0">
                <a:solidFill>
                  <a:srgbClr val="746558"/>
                </a:solidFill>
                <a:latin typeface="Gelasio" pitchFamily="34" charset="0"/>
                <a:ea typeface="Gelasio" pitchFamily="34" charset="-122"/>
                <a:cs typeface="Gelasio" pitchFamily="34" charset="-120"/>
              </a:rPr>
              <a:t>intercultural competencies</a:t>
            </a:r>
            <a:r>
              <a:rPr lang="en-US" sz="1000" dirty="0">
                <a:solidFill>
                  <a:srgbClr val="746558"/>
                </a:solidFill>
                <a:latin typeface="Gelasio" pitchFamily="34" charset="0"/>
                <a:ea typeface="Gelasio" pitchFamily="34" charset="-122"/>
                <a:cs typeface="Gelasio" pitchFamily="34" charset="-120"/>
              </a:rPr>
              <a:t> into all state health services and train all maternal health staff accordingly.</a:t>
            </a:r>
            <a:endParaRPr lang="en-US" sz="100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6119" y="3201814"/>
            <a:ext cx="4018434" cy="1503536"/>
          </a:xfrm>
          <a:prstGeom prst="rect">
            <a:avLst/>
          </a:prstGeom>
        </p:spPr>
      </p:pic>
      <p:sp>
        <p:nvSpPr>
          <p:cNvPr id="13" name="Text 8"/>
          <p:cNvSpPr/>
          <p:nvPr/>
        </p:nvSpPr>
        <p:spPr>
          <a:xfrm>
            <a:off x="2409676" y="3287837"/>
            <a:ext cx="191319" cy="239167"/>
          </a:xfrm>
          <a:prstGeom prst="rect">
            <a:avLst/>
          </a:prstGeom>
          <a:noFill/>
          <a:ln/>
        </p:spPr>
        <p:txBody>
          <a:bodyPr wrap="none" lIns="0" tIns="0" rIns="0" bIns="0" rtlCol="0" anchor="ctr"/>
          <a:lstStyle/>
          <a:p>
            <a:pPr marL="0" indent="0" algn="ctr">
              <a:lnSpc>
                <a:spcPct val="100000"/>
              </a:lnSpc>
              <a:buNone/>
            </a:pPr>
            <a:r>
              <a:rPr lang="en-US" sz="1500" dirty="0">
                <a:solidFill>
                  <a:srgbClr val="746558"/>
                </a:solidFill>
                <a:latin typeface="Gelasio SemiBold" pitchFamily="34" charset="0"/>
                <a:ea typeface="Gelasio SemiBold" pitchFamily="34" charset="-122"/>
                <a:cs typeface="Gelasio SemiBold" pitchFamily="34" charset="-120"/>
              </a:rPr>
              <a:t>3</a:t>
            </a:r>
            <a:endParaRPr lang="en-US" sz="1500" dirty="0"/>
          </a:p>
        </p:txBody>
      </p:sp>
      <p:sp>
        <p:nvSpPr>
          <p:cNvPr id="14" name="Text 9"/>
          <p:cNvSpPr/>
          <p:nvPr/>
        </p:nvSpPr>
        <p:spPr>
          <a:xfrm>
            <a:off x="637952" y="3713634"/>
            <a:ext cx="2286372" cy="199281"/>
          </a:xfrm>
          <a:prstGeom prst="rect">
            <a:avLst/>
          </a:prstGeom>
          <a:noFill/>
          <a:ln/>
        </p:spPr>
        <p:txBody>
          <a:bodyPr wrap="none" lIns="0" tIns="0" rIns="0" bIns="0" rtlCol="0" anchor="t"/>
          <a:lstStyle/>
          <a:p>
            <a:pPr marL="0" indent="0" algn="l">
              <a:lnSpc>
                <a:spcPct val="104000"/>
              </a:lnSpc>
              <a:buNone/>
            </a:pPr>
            <a:r>
              <a:rPr lang="en-US" sz="1250" dirty="0">
                <a:solidFill>
                  <a:srgbClr val="746558"/>
                </a:solidFill>
                <a:latin typeface="Gelasio SemiBold" pitchFamily="34" charset="0"/>
                <a:ea typeface="Gelasio SemiBold" pitchFamily="34" charset="-122"/>
                <a:cs typeface="Gelasio SemiBold" pitchFamily="34" charset="-120"/>
              </a:rPr>
              <a:t>Address racism in healthcare</a:t>
            </a:r>
            <a:endParaRPr lang="en-US" sz="1250" dirty="0"/>
          </a:p>
        </p:txBody>
      </p:sp>
      <p:sp>
        <p:nvSpPr>
          <p:cNvPr id="15" name="Text 10"/>
          <p:cNvSpPr/>
          <p:nvPr/>
        </p:nvSpPr>
        <p:spPr>
          <a:xfrm>
            <a:off x="637952" y="3981748"/>
            <a:ext cx="3734767" cy="387846"/>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Human rights and </a:t>
            </a:r>
            <a:r>
              <a:rPr lang="en-US" sz="1000" b="1" dirty="0">
                <a:solidFill>
                  <a:srgbClr val="746558"/>
                </a:solidFill>
                <a:latin typeface="Gelasio" pitchFamily="34" charset="0"/>
                <a:ea typeface="Gelasio" pitchFamily="34" charset="-122"/>
                <a:cs typeface="Gelasio" pitchFamily="34" charset="-120"/>
              </a:rPr>
              <a:t>anti-racism training</a:t>
            </a:r>
            <a:r>
              <a:rPr lang="en-US" sz="1000" dirty="0">
                <a:solidFill>
                  <a:srgbClr val="746558"/>
                </a:solidFill>
                <a:latin typeface="Gelasio" pitchFamily="34" charset="0"/>
                <a:ea typeface="Gelasio" pitchFamily="34" charset="-122"/>
                <a:cs typeface="Gelasio" pitchFamily="34" charset="-120"/>
              </a:rPr>
              <a:t> must become core parts of the curricula for all health workers — including midwives.</a:t>
            </a:r>
            <a:endParaRPr lang="en-US" sz="1000" dirty="0"/>
          </a:p>
        </p:txBody>
      </p:sp>
      <p:pic>
        <p:nvPicPr>
          <p:cNvPr id="16"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29373" y="3201814"/>
            <a:ext cx="4018508" cy="1503536"/>
          </a:xfrm>
          <a:prstGeom prst="rect">
            <a:avLst/>
          </a:prstGeom>
        </p:spPr>
      </p:pic>
      <p:sp>
        <p:nvSpPr>
          <p:cNvPr id="17" name="Text 11"/>
          <p:cNvSpPr/>
          <p:nvPr/>
        </p:nvSpPr>
        <p:spPr>
          <a:xfrm>
            <a:off x="6542931" y="3287837"/>
            <a:ext cx="191319" cy="239167"/>
          </a:xfrm>
          <a:prstGeom prst="rect">
            <a:avLst/>
          </a:prstGeom>
          <a:noFill/>
          <a:ln/>
        </p:spPr>
        <p:txBody>
          <a:bodyPr wrap="none" lIns="0" tIns="0" rIns="0" bIns="0" rtlCol="0" anchor="ctr"/>
          <a:lstStyle/>
          <a:p>
            <a:pPr marL="0" indent="0" algn="ctr">
              <a:lnSpc>
                <a:spcPct val="100000"/>
              </a:lnSpc>
              <a:buNone/>
            </a:pPr>
            <a:r>
              <a:rPr lang="en-US" sz="1500" dirty="0">
                <a:solidFill>
                  <a:srgbClr val="746558"/>
                </a:solidFill>
                <a:latin typeface="Gelasio SemiBold" pitchFamily="34" charset="0"/>
                <a:ea typeface="Gelasio SemiBold" pitchFamily="34" charset="-122"/>
                <a:cs typeface="Gelasio SemiBold" pitchFamily="34" charset="-120"/>
              </a:rPr>
              <a:t>4</a:t>
            </a:r>
            <a:endParaRPr lang="en-US" sz="1500" dirty="0"/>
          </a:p>
        </p:txBody>
      </p:sp>
      <p:sp>
        <p:nvSpPr>
          <p:cNvPr id="18" name="Text 12"/>
          <p:cNvSpPr/>
          <p:nvPr/>
        </p:nvSpPr>
        <p:spPr>
          <a:xfrm>
            <a:off x="4771206" y="3713634"/>
            <a:ext cx="2159347" cy="199281"/>
          </a:xfrm>
          <a:prstGeom prst="rect">
            <a:avLst/>
          </a:prstGeom>
          <a:noFill/>
          <a:ln/>
        </p:spPr>
        <p:txBody>
          <a:bodyPr wrap="none" lIns="0" tIns="0" rIns="0" bIns="0" rtlCol="0" anchor="t"/>
          <a:lstStyle/>
          <a:p>
            <a:pPr marL="0" indent="0" algn="l">
              <a:lnSpc>
                <a:spcPct val="104000"/>
              </a:lnSpc>
              <a:buNone/>
            </a:pPr>
            <a:r>
              <a:rPr lang="en-US" sz="1250" dirty="0">
                <a:solidFill>
                  <a:srgbClr val="746558"/>
                </a:solidFill>
                <a:latin typeface="Gelasio SemiBold" pitchFamily="34" charset="0"/>
                <a:ea typeface="Gelasio SemiBold" pitchFamily="34" charset="-122"/>
                <a:cs typeface="Gelasio SemiBold" pitchFamily="34" charset="-120"/>
              </a:rPr>
              <a:t>Co-create — don't prescribe</a:t>
            </a:r>
            <a:endParaRPr lang="en-US" sz="1250" dirty="0"/>
          </a:p>
        </p:txBody>
      </p:sp>
      <p:sp>
        <p:nvSpPr>
          <p:cNvPr id="19" name="Text 13"/>
          <p:cNvSpPr/>
          <p:nvPr/>
        </p:nvSpPr>
        <p:spPr>
          <a:xfrm>
            <a:off x="4771206" y="3981748"/>
            <a:ext cx="3734842" cy="581769"/>
          </a:xfrm>
          <a:prstGeom prst="rect">
            <a:avLst/>
          </a:prstGeom>
          <a:noFill/>
          <a:ln/>
        </p:spPr>
        <p:txBody>
          <a:bodyPr wrap="square" lIns="0" tIns="0" rIns="0" bIns="0" rtlCol="0" anchor="t">
            <a:normAutofit/>
          </a:bodyPr>
          <a:lstStyle/>
          <a:p>
            <a:pPr marL="0" indent="0" algn="l">
              <a:lnSpc>
                <a:spcPct val="127000"/>
              </a:lnSpc>
              <a:buNone/>
            </a:pPr>
            <a:r>
              <a:rPr lang="en-US" sz="1000" dirty="0">
                <a:solidFill>
                  <a:srgbClr val="746558"/>
                </a:solidFill>
                <a:latin typeface="Gelasio" pitchFamily="34" charset="0"/>
                <a:ea typeface="Gelasio" pitchFamily="34" charset="-122"/>
                <a:cs typeface="Gelasio" pitchFamily="34" charset="-120"/>
              </a:rPr>
              <a:t>Design programs </a:t>
            </a:r>
            <a:r>
              <a:rPr lang="en-US" sz="1000" b="1" dirty="0">
                <a:solidFill>
                  <a:srgbClr val="746558"/>
                </a:solidFill>
                <a:latin typeface="Gelasio" pitchFamily="34" charset="0"/>
                <a:ea typeface="Gelasio" pitchFamily="34" charset="-122"/>
                <a:cs typeface="Gelasio" pitchFamily="34" charset="-120"/>
              </a:rPr>
              <a:t>with</a:t>
            </a:r>
            <a:r>
              <a:rPr lang="en-US" sz="1000" dirty="0">
                <a:solidFill>
                  <a:srgbClr val="746558"/>
                </a:solidFill>
                <a:latin typeface="Gelasio" pitchFamily="34" charset="0"/>
                <a:ea typeface="Gelasio" pitchFamily="34" charset="-122"/>
                <a:cs typeface="Gelasio" pitchFamily="34" charset="-120"/>
              </a:rPr>
              <a:t> Indigenous women and those with disabilities, not </a:t>
            </a:r>
            <a:r>
              <a:rPr lang="en-US" sz="1000" b="1" dirty="0">
                <a:solidFill>
                  <a:srgbClr val="746558"/>
                </a:solidFill>
                <a:latin typeface="Gelasio" pitchFamily="34" charset="0"/>
                <a:ea typeface="Gelasio" pitchFamily="34" charset="-122"/>
                <a:cs typeface="Gelasio" pitchFamily="34" charset="-120"/>
              </a:rPr>
              <a:t>for</a:t>
            </a:r>
            <a:r>
              <a:rPr lang="en-US" sz="1000" dirty="0">
                <a:solidFill>
                  <a:srgbClr val="746558"/>
                </a:solidFill>
                <a:latin typeface="Gelasio" pitchFamily="34" charset="0"/>
                <a:ea typeface="Gelasio" pitchFamily="34" charset="-122"/>
                <a:cs typeface="Gelasio" pitchFamily="34" charset="-120"/>
              </a:rPr>
              <a:t> them. Ensure Indigenous-led organizations are funded and included.</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03101" y="316706"/>
            <a:ext cx="3048819" cy="323924"/>
          </a:xfrm>
          <a:prstGeom prst="rect">
            <a:avLst/>
          </a:prstGeom>
          <a:noFill/>
          <a:ln/>
        </p:spPr>
        <p:txBody>
          <a:bodyPr wrap="none" lIns="0" tIns="0" rIns="0" bIns="0" rtlCol="0" anchor="t"/>
          <a:lstStyle/>
          <a:p>
            <a:pPr marL="0" indent="0" algn="l">
              <a:lnSpc>
                <a:spcPct val="104000"/>
              </a:lnSpc>
              <a:buNone/>
            </a:pPr>
            <a:r>
              <a:rPr lang="en-US" sz="2000" dirty="0">
                <a:solidFill>
                  <a:srgbClr val="484237"/>
                </a:solidFill>
                <a:latin typeface="Gelasio SemiBold" pitchFamily="34" charset="0"/>
                <a:ea typeface="Gelasio SemiBold" pitchFamily="34" charset="-122"/>
                <a:cs typeface="Gelasio SemiBold" pitchFamily="34" charset="-120"/>
              </a:rPr>
              <a:t>Thank You</a:t>
            </a:r>
            <a:endParaRPr lang="en-US" sz="2000" dirty="0"/>
          </a:p>
        </p:txBody>
      </p:sp>
      <p:sp>
        <p:nvSpPr>
          <p:cNvPr id="3" name="Text 1"/>
          <p:cNvSpPr/>
          <p:nvPr/>
        </p:nvSpPr>
        <p:spPr>
          <a:xfrm>
            <a:off x="403101" y="792212"/>
            <a:ext cx="8337798" cy="372368"/>
          </a:xfrm>
          <a:prstGeom prst="rect">
            <a:avLst/>
          </a:prstGeom>
          <a:noFill/>
          <a:ln/>
        </p:spPr>
        <p:txBody>
          <a:bodyPr wrap="square" lIns="0" tIns="0" rIns="0" bIns="0" rtlCol="0" anchor="t"/>
          <a:lstStyle/>
          <a:p>
            <a:pPr marL="0" indent="0" algn="l">
              <a:lnSpc>
                <a:spcPct val="115000"/>
              </a:lnSpc>
              <a:buNone/>
            </a:pPr>
            <a:r>
              <a:rPr lang="en-US" sz="800" dirty="0">
                <a:solidFill>
                  <a:srgbClr val="746558"/>
                </a:solidFill>
                <a:latin typeface="Gelasio" pitchFamily="34" charset="0"/>
                <a:ea typeface="Gelasio" pitchFamily="34" charset="-122"/>
                <a:cs typeface="Gelasio" pitchFamily="34" charset="-120"/>
              </a:rPr>
              <a:t>Presented at </a:t>
            </a:r>
            <a:r>
              <a:rPr lang="en-US" sz="800" b="1" dirty="0">
                <a:solidFill>
                  <a:srgbClr val="746558"/>
                </a:solidFill>
                <a:latin typeface="Gelasio" pitchFamily="34" charset="0"/>
                <a:ea typeface="Gelasio" pitchFamily="34" charset="-122"/>
                <a:cs typeface="Gelasio" pitchFamily="34" charset="-120"/>
              </a:rPr>
              <a:t>ICM Congress, Lisbon — June 2026</a:t>
            </a:r>
            <a:endParaRPr lang="en-US" sz="800" dirty="0"/>
          </a:p>
          <a:p>
            <a:pPr marL="0" indent="0" algn="l">
              <a:lnSpc>
                <a:spcPct val="115000"/>
              </a:lnSpc>
              <a:buNone/>
            </a:pPr>
            <a:r>
              <a:rPr lang="en-US" sz="800" dirty="0">
                <a:solidFill>
                  <a:srgbClr val="746558"/>
                </a:solidFill>
                <a:latin typeface="Gelasio" pitchFamily="34" charset="0"/>
                <a:ea typeface="Gelasio" pitchFamily="34" charset="-122"/>
                <a:cs typeface="Gelasio" pitchFamily="34" charset="-120"/>
              </a:rPr>
              <a:t>With thanks to UNFPA, UN Women, UNICEF, and Minority Rights Group for their foundational research.</a:t>
            </a:r>
            <a:endParaRPr lang="en-US" sz="800" dirty="0"/>
          </a:p>
        </p:txBody>
      </p:sp>
      <p:pic>
        <p:nvPicPr>
          <p:cNvPr id="4" name="Image 0" descr="preencoded.png"/>
          <p:cNvPicPr>
            <a:picLocks noChangeAspect="1"/>
          </p:cNvPicPr>
          <p:nvPr/>
        </p:nvPicPr>
        <p:blipFill>
          <a:blip r:embed="rId3"/>
          <a:stretch>
            <a:fillRect/>
          </a:stretch>
        </p:blipFill>
        <p:spPr>
          <a:xfrm>
            <a:off x="3052242" y="1317873"/>
            <a:ext cx="812602" cy="414635"/>
          </a:xfrm>
          <a:prstGeom prst="rect">
            <a:avLst/>
          </a:prstGeom>
        </p:spPr>
      </p:pic>
      <p:pic>
        <p:nvPicPr>
          <p:cNvPr id="5" name="Image 1" descr="preencoded.png"/>
          <p:cNvPicPr>
            <a:picLocks noChangeAspect="1"/>
          </p:cNvPicPr>
          <p:nvPr/>
        </p:nvPicPr>
        <p:blipFill>
          <a:blip r:embed="rId4"/>
          <a:stretch>
            <a:fillRect/>
          </a:stretch>
        </p:blipFill>
        <p:spPr>
          <a:xfrm>
            <a:off x="3947740" y="1317873"/>
            <a:ext cx="1304106" cy="414635"/>
          </a:xfrm>
          <a:prstGeom prst="rect">
            <a:avLst/>
          </a:prstGeom>
        </p:spPr>
      </p:pic>
      <p:pic>
        <p:nvPicPr>
          <p:cNvPr id="6" name="Image 2" descr="preencoded.png"/>
          <p:cNvPicPr>
            <a:picLocks noChangeAspect="1"/>
          </p:cNvPicPr>
          <p:nvPr/>
        </p:nvPicPr>
        <p:blipFill>
          <a:blip r:embed="rId5"/>
          <a:stretch>
            <a:fillRect/>
          </a:stretch>
        </p:blipFill>
        <p:spPr>
          <a:xfrm>
            <a:off x="5334744" y="1317873"/>
            <a:ext cx="756940" cy="414635"/>
          </a:xfrm>
          <a:prstGeom prst="rect">
            <a:avLst/>
          </a:prstGeom>
        </p:spPr>
      </p:pic>
      <p:sp>
        <p:nvSpPr>
          <p:cNvPr id="7" name="Shape 2"/>
          <p:cNvSpPr/>
          <p:nvPr/>
        </p:nvSpPr>
        <p:spPr>
          <a:xfrm>
            <a:off x="403101" y="1911697"/>
            <a:ext cx="8337798" cy="7739"/>
          </a:xfrm>
          <a:prstGeom prst="rect">
            <a:avLst/>
          </a:prstGeom>
          <a:solidFill>
            <a:srgbClr val="746558">
              <a:alpha val="50000"/>
            </a:srgbClr>
          </a:solidFill>
          <a:ln/>
        </p:spPr>
        <p:txBody>
          <a:bodyPr/>
          <a:lstStyle/>
          <a:p>
            <a:endParaRPr lang="nb-NO"/>
          </a:p>
        </p:txBody>
      </p:sp>
      <p:sp>
        <p:nvSpPr>
          <p:cNvPr id="8" name="Text 3"/>
          <p:cNvSpPr/>
          <p:nvPr/>
        </p:nvSpPr>
        <p:spPr>
          <a:xfrm>
            <a:off x="403101" y="2059037"/>
            <a:ext cx="1822847" cy="161925"/>
          </a:xfrm>
          <a:prstGeom prst="rect">
            <a:avLst/>
          </a:prstGeom>
          <a:noFill/>
          <a:ln/>
        </p:spPr>
        <p:txBody>
          <a:bodyPr wrap="none" lIns="0" tIns="0" rIns="0" bIns="0" rtlCol="0" anchor="t"/>
          <a:lstStyle/>
          <a:p>
            <a:pPr marL="0" indent="0" algn="l">
              <a:lnSpc>
                <a:spcPct val="104000"/>
              </a:lnSpc>
              <a:buNone/>
            </a:pPr>
            <a:r>
              <a:rPr lang="en-US" sz="1000" dirty="0">
                <a:solidFill>
                  <a:srgbClr val="484237"/>
                </a:solidFill>
                <a:latin typeface="Gelasio SemiBold" pitchFamily="34" charset="0"/>
                <a:ea typeface="Gelasio SemiBold" pitchFamily="34" charset="-122"/>
                <a:cs typeface="Gelasio SemiBold" pitchFamily="34" charset="-120"/>
              </a:rPr>
              <a:t>Additional Resources</a:t>
            </a:r>
            <a:endParaRPr lang="en-US" sz="1000" dirty="0"/>
          </a:p>
        </p:txBody>
      </p:sp>
      <p:sp>
        <p:nvSpPr>
          <p:cNvPr id="9" name="Text 4"/>
          <p:cNvSpPr/>
          <p:nvPr/>
        </p:nvSpPr>
        <p:spPr>
          <a:xfrm>
            <a:off x="403101" y="2659335"/>
            <a:ext cx="3595613" cy="161925"/>
          </a:xfrm>
          <a:prstGeom prst="rect">
            <a:avLst/>
          </a:prstGeom>
          <a:noFill/>
          <a:ln/>
        </p:spPr>
        <p:txBody>
          <a:bodyPr wrap="none" lIns="0" tIns="0" rIns="0" bIns="0" rtlCol="0" anchor="t"/>
          <a:lstStyle/>
          <a:p>
            <a:pPr marL="0" indent="0" algn="l">
              <a:lnSpc>
                <a:spcPct val="104000"/>
              </a:lnSpc>
              <a:buNone/>
            </a:pPr>
            <a:r>
              <a:rPr lang="en-US" sz="1000" dirty="0">
                <a:solidFill>
                  <a:srgbClr val="484237"/>
                </a:solidFill>
                <a:latin typeface="Gelasio SemiBold" pitchFamily="34" charset="0"/>
                <a:ea typeface="Gelasio SemiBold" pitchFamily="34" charset="-122"/>
                <a:cs typeface="Gelasio SemiBold" pitchFamily="34" charset="-120"/>
              </a:rPr>
              <a:t>Minority Rights Group — Maternal Voices Report</a:t>
            </a:r>
            <a:endParaRPr lang="en-US" sz="1000" dirty="0"/>
          </a:p>
        </p:txBody>
      </p:sp>
      <p:sp>
        <p:nvSpPr>
          <p:cNvPr id="10" name="Text 5"/>
          <p:cNvSpPr/>
          <p:nvPr/>
        </p:nvSpPr>
        <p:spPr>
          <a:xfrm>
            <a:off x="403101" y="2897014"/>
            <a:ext cx="4042470" cy="287089"/>
          </a:xfrm>
          <a:prstGeom prst="rect">
            <a:avLst/>
          </a:prstGeom>
          <a:noFill/>
          <a:ln/>
        </p:spPr>
        <p:txBody>
          <a:bodyPr wrap="square" lIns="0" tIns="0" rIns="0" bIns="0" rtlCol="0" anchor="t">
            <a:normAutofit/>
          </a:bodyPr>
          <a:lstStyle/>
          <a:p>
            <a:pPr marL="0" indent="0" algn="l">
              <a:lnSpc>
                <a:spcPct val="115000"/>
              </a:lnSpc>
              <a:buNone/>
            </a:pPr>
            <a:r>
              <a:rPr lang="en-US" sz="800" dirty="0">
                <a:solidFill>
                  <a:srgbClr val="746558"/>
                </a:solidFill>
                <a:latin typeface="Gelasio" pitchFamily="34" charset="0"/>
                <a:ea typeface="Gelasio" pitchFamily="34" charset="-122"/>
                <a:cs typeface="Gelasio" pitchFamily="34" charset="-120"/>
              </a:rPr>
              <a:t>Qualitative testimonies from Indigenous women in Kenya and Guatemala on their experiences of maternal health services.</a:t>
            </a:r>
            <a:endParaRPr lang="en-US" sz="800" dirty="0"/>
          </a:p>
        </p:txBody>
      </p:sp>
      <p:pic>
        <p:nvPicPr>
          <p:cNvPr id="11" name="Image 3" descr="preencoded.png"/>
          <p:cNvPicPr>
            <a:picLocks noChangeAspect="1"/>
          </p:cNvPicPr>
          <p:nvPr/>
        </p:nvPicPr>
        <p:blipFill>
          <a:blip r:embed="rId6"/>
          <a:stretch>
            <a:fillRect/>
          </a:stretch>
        </p:blipFill>
        <p:spPr>
          <a:xfrm>
            <a:off x="1760190" y="3269382"/>
            <a:ext cx="1328217" cy="1224483"/>
          </a:xfrm>
          <a:prstGeom prst="rect">
            <a:avLst/>
          </a:prstGeom>
        </p:spPr>
      </p:pic>
      <p:sp>
        <p:nvSpPr>
          <p:cNvPr id="12" name="Text 6"/>
          <p:cNvSpPr/>
          <p:nvPr/>
        </p:nvSpPr>
        <p:spPr>
          <a:xfrm>
            <a:off x="4703192" y="2410420"/>
            <a:ext cx="3489945" cy="161925"/>
          </a:xfrm>
          <a:prstGeom prst="rect">
            <a:avLst/>
          </a:prstGeom>
          <a:noFill/>
          <a:ln/>
        </p:spPr>
        <p:txBody>
          <a:bodyPr wrap="none" lIns="0" tIns="0" rIns="0" bIns="0" rtlCol="0" anchor="t"/>
          <a:lstStyle/>
          <a:p>
            <a:pPr marL="0" indent="0" algn="l">
              <a:lnSpc>
                <a:spcPct val="104000"/>
              </a:lnSpc>
              <a:buNone/>
            </a:pPr>
            <a:r>
              <a:rPr lang="en-US" sz="1000" dirty="0">
                <a:solidFill>
                  <a:srgbClr val="484237"/>
                </a:solidFill>
                <a:latin typeface="Gelasio SemiBold" pitchFamily="34" charset="0"/>
                <a:ea typeface="Gelasio SemiBold" pitchFamily="34" charset="-122"/>
                <a:cs typeface="Gelasio SemiBold" pitchFamily="34" charset="-120"/>
              </a:rPr>
              <a:t>UNFPA Factsheet — Indigenous Women &amp; Girls</a:t>
            </a:r>
            <a:endParaRPr lang="en-US" sz="1000" dirty="0"/>
          </a:p>
        </p:txBody>
      </p:sp>
      <p:sp>
        <p:nvSpPr>
          <p:cNvPr id="13" name="Text 7"/>
          <p:cNvSpPr/>
          <p:nvPr/>
        </p:nvSpPr>
        <p:spPr>
          <a:xfrm>
            <a:off x="4703192" y="2648099"/>
            <a:ext cx="4440808" cy="143545"/>
          </a:xfrm>
          <a:prstGeom prst="rect">
            <a:avLst/>
          </a:prstGeom>
          <a:noFill/>
          <a:ln/>
        </p:spPr>
        <p:txBody>
          <a:bodyPr wrap="none" lIns="0" tIns="0" rIns="0" bIns="0" rtlCol="0" anchor="t"/>
          <a:lstStyle/>
          <a:p>
            <a:pPr marL="0" indent="0" algn="l">
              <a:lnSpc>
                <a:spcPct val="115000"/>
              </a:lnSpc>
              <a:buNone/>
            </a:pPr>
            <a:r>
              <a:rPr lang="en-US" sz="800" dirty="0">
                <a:solidFill>
                  <a:srgbClr val="746558"/>
                </a:solidFill>
                <a:latin typeface="Gelasio" pitchFamily="34" charset="0"/>
                <a:ea typeface="Gelasio" pitchFamily="34" charset="-122"/>
                <a:cs typeface="Gelasio" pitchFamily="34" charset="-120"/>
              </a:rPr>
              <a:t>Key statistics on SRH access and data visibility for Indigenous women globally.</a:t>
            </a:r>
            <a:endParaRPr lang="en-US" sz="800" dirty="0"/>
          </a:p>
        </p:txBody>
      </p:sp>
      <p:pic>
        <p:nvPicPr>
          <p:cNvPr id="14" name="Image 4" descr="preencoded.png"/>
          <p:cNvPicPr>
            <a:picLocks noChangeAspect="1"/>
          </p:cNvPicPr>
          <p:nvPr/>
        </p:nvPicPr>
        <p:blipFill>
          <a:blip r:embed="rId7"/>
          <a:stretch>
            <a:fillRect/>
          </a:stretch>
        </p:blipFill>
        <p:spPr>
          <a:xfrm>
            <a:off x="5697438" y="2876922"/>
            <a:ext cx="2053903" cy="186593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9CF995BE6E1AD44BED964CA1F70B0AA" ma:contentTypeVersion="16" ma:contentTypeDescription="Vytvoří nový dokument" ma:contentTypeScope="" ma:versionID="e5ae5891aae426d5960eea89168ffc55">
  <xsd:schema xmlns:xsd="http://www.w3.org/2001/XMLSchema" xmlns:xs="http://www.w3.org/2001/XMLSchema" xmlns:p="http://schemas.microsoft.com/office/2006/metadata/properties" xmlns:ns2="8d88716a-ba99-4eb8-a8bd-82553b89f001" xmlns:ns3="4cad0f24-9688-4bf1-81f9-89e1a60ad1bf" targetNamespace="http://schemas.microsoft.com/office/2006/metadata/properties" ma:root="true" ma:fieldsID="6f2a48290d74fd6b177e10292ddea206" ns2:_="" ns3:_="">
    <xsd:import namespace="8d88716a-ba99-4eb8-a8bd-82553b89f001"/>
    <xsd:import namespace="4cad0f24-9688-4bf1-81f9-89e1a60ad1bf"/>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DateTaken" minOccurs="0"/>
                <xsd:element ref="ns2:MediaServiceOCR" minOccurs="0"/>
                <xsd:element ref="ns2:MediaServiceSearchProperties" minOccurs="0"/>
                <xsd:element ref="ns2:MediaLengthInSeconds"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88716a-ba99-4eb8-a8bd-82553b89f001"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Značky obrázků" ma:readOnly="false" ma:fieldId="{5cf76f15-5ced-4ddc-b409-7134ff3c332f}" ma:taxonomyMulti="true" ma:sspId="27a82321-f9b7-40e5-b493-b165275bbc9f"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ad0f24-9688-4bf1-81f9-89e1a60ad1bf"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170d4153-10d5-43a0-9b47-737eefb14208}" ma:internalName="TaxCatchAll" ma:showField="CatchAllData" ma:web="4cad0f24-9688-4bf1-81f9-89e1a60ad1bf">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dílené s podrobnostm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d88716a-ba99-4eb8-a8bd-82553b89f001">
      <Terms xmlns="http://schemas.microsoft.com/office/infopath/2007/PartnerControls"/>
    </lcf76f155ced4ddcb4097134ff3c332f>
    <TaxCatchAll xmlns="4cad0f24-9688-4bf1-81f9-89e1a60ad1bf" xsi:nil="true"/>
  </documentManagement>
</p:properties>
</file>

<file path=customXml/itemProps1.xml><?xml version="1.0" encoding="utf-8"?>
<ds:datastoreItem xmlns:ds="http://schemas.openxmlformats.org/officeDocument/2006/customXml" ds:itemID="{7E0AE84B-A1CD-4207-9473-F05569AF0B93}"/>
</file>

<file path=customXml/itemProps2.xml><?xml version="1.0" encoding="utf-8"?>
<ds:datastoreItem xmlns:ds="http://schemas.openxmlformats.org/officeDocument/2006/customXml" ds:itemID="{7632DFB6-5477-49C8-8C6E-B877B5C23AB6}"/>
</file>

<file path=customXml/itemProps3.xml><?xml version="1.0" encoding="utf-8"?>
<ds:datastoreItem xmlns:ds="http://schemas.openxmlformats.org/officeDocument/2006/customXml" ds:itemID="{084F14BD-9CC4-4C4A-88C3-6C2E7C83E007}"/>
</file>

<file path=docProps/app.xml><?xml version="1.0" encoding="utf-8"?>
<Properties xmlns="http://schemas.openxmlformats.org/officeDocument/2006/extended-properties" xmlns:vt="http://schemas.openxmlformats.org/officeDocument/2006/docPropsVTypes">
  <TotalTime>21</TotalTime>
  <Words>1424</Words>
  <Application>Microsoft Macintosh PowerPoint</Application>
  <PresentationFormat>Skjermfremvisning (16:9)</PresentationFormat>
  <Paragraphs>149</Paragraphs>
  <Slides>13</Slides>
  <Notes>13</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13</vt:i4>
      </vt:variant>
    </vt:vector>
  </HeadingPairs>
  <TitlesOfParts>
    <vt:vector size="18" baseType="lpstr">
      <vt:lpstr>Gelasio</vt:lpstr>
      <vt:lpstr>Arial</vt:lpstr>
      <vt:lpstr>Gelasio SemiBold</vt:lpstr>
      <vt:lpstr>Gelasio Light</vt:lpstr>
      <vt:lpstr>Office Theme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Ánne-Hedvig Salmi Nordsletta</cp:lastModifiedBy>
  <cp:revision>2</cp:revision>
  <dcterms:created xsi:type="dcterms:W3CDTF">2026-06-04T13:18:58Z</dcterms:created>
  <dcterms:modified xsi:type="dcterms:W3CDTF">2026-06-14T08:00:37Z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0x01010049CF995BE6E1AD44BED964CA1F70B0AA</vt:lpwstr>
  </property>
</Properties>
</file>